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0"/>
  </p:notesMasterIdLst>
  <p:sldIdLst>
    <p:sldId id="256" r:id="rId2"/>
    <p:sldId id="687" r:id="rId3"/>
    <p:sldId id="688" r:id="rId4"/>
    <p:sldId id="689" r:id="rId5"/>
    <p:sldId id="691" r:id="rId6"/>
    <p:sldId id="692" r:id="rId7"/>
    <p:sldId id="693" r:id="rId8"/>
    <p:sldId id="694" r:id="rId9"/>
    <p:sldId id="695" r:id="rId10"/>
    <p:sldId id="696" r:id="rId11"/>
    <p:sldId id="697" r:id="rId12"/>
    <p:sldId id="698" r:id="rId13"/>
    <p:sldId id="699" r:id="rId14"/>
    <p:sldId id="770" r:id="rId15"/>
    <p:sldId id="776" r:id="rId16"/>
    <p:sldId id="711" r:id="rId17"/>
    <p:sldId id="777" r:id="rId18"/>
    <p:sldId id="778" r:id="rId19"/>
    <p:sldId id="712" r:id="rId20"/>
    <p:sldId id="713" r:id="rId21"/>
    <p:sldId id="714" r:id="rId22"/>
    <p:sldId id="716" r:id="rId23"/>
    <p:sldId id="717" r:id="rId24"/>
    <p:sldId id="718" r:id="rId25"/>
    <p:sldId id="719" r:id="rId26"/>
    <p:sldId id="720" r:id="rId27"/>
    <p:sldId id="721" r:id="rId28"/>
    <p:sldId id="722" r:id="rId29"/>
    <p:sldId id="723" r:id="rId30"/>
    <p:sldId id="724" r:id="rId31"/>
    <p:sldId id="725" r:id="rId32"/>
    <p:sldId id="726" r:id="rId33"/>
    <p:sldId id="727" r:id="rId34"/>
    <p:sldId id="781" r:id="rId35"/>
    <p:sldId id="782" r:id="rId36"/>
    <p:sldId id="783" r:id="rId37"/>
    <p:sldId id="784" r:id="rId38"/>
    <p:sldId id="786" r:id="rId39"/>
    <p:sldId id="788" r:id="rId40"/>
    <p:sldId id="789" r:id="rId41"/>
    <p:sldId id="790" r:id="rId42"/>
    <p:sldId id="791" r:id="rId43"/>
    <p:sldId id="792" r:id="rId44"/>
    <p:sldId id="793" r:id="rId45"/>
    <p:sldId id="794" r:id="rId46"/>
    <p:sldId id="795" r:id="rId47"/>
    <p:sldId id="796" r:id="rId48"/>
    <p:sldId id="797" r:id="rId49"/>
    <p:sldId id="798" r:id="rId50"/>
    <p:sldId id="799" r:id="rId51"/>
    <p:sldId id="800" r:id="rId52"/>
    <p:sldId id="801" r:id="rId53"/>
    <p:sldId id="802" r:id="rId54"/>
    <p:sldId id="803" r:id="rId55"/>
    <p:sldId id="804" r:id="rId56"/>
    <p:sldId id="805" r:id="rId57"/>
    <p:sldId id="806" r:id="rId58"/>
    <p:sldId id="807" r:id="rId59"/>
    <p:sldId id="808" r:id="rId60"/>
    <p:sldId id="809" r:id="rId61"/>
    <p:sldId id="810" r:id="rId62"/>
    <p:sldId id="811" r:id="rId63"/>
    <p:sldId id="812" r:id="rId64"/>
    <p:sldId id="813" r:id="rId65"/>
    <p:sldId id="814" r:id="rId66"/>
    <p:sldId id="815" r:id="rId67"/>
    <p:sldId id="816" r:id="rId68"/>
    <p:sldId id="817" r:id="rId69"/>
    <p:sldId id="818" r:id="rId70"/>
    <p:sldId id="819" r:id="rId71"/>
    <p:sldId id="820" r:id="rId72"/>
    <p:sldId id="821" r:id="rId73"/>
    <p:sldId id="822" r:id="rId74"/>
    <p:sldId id="848" r:id="rId75"/>
    <p:sldId id="824" r:id="rId76"/>
    <p:sldId id="825" r:id="rId77"/>
    <p:sldId id="826" r:id="rId78"/>
    <p:sldId id="827" r:id="rId79"/>
    <p:sldId id="828" r:id="rId80"/>
    <p:sldId id="829" r:id="rId81"/>
    <p:sldId id="830" r:id="rId82"/>
    <p:sldId id="831" r:id="rId83"/>
    <p:sldId id="832" r:id="rId84"/>
    <p:sldId id="833" r:id="rId85"/>
    <p:sldId id="834" r:id="rId86"/>
    <p:sldId id="835" r:id="rId87"/>
    <p:sldId id="836" r:id="rId88"/>
    <p:sldId id="837" r:id="rId89"/>
    <p:sldId id="838" r:id="rId90"/>
    <p:sldId id="839" r:id="rId91"/>
    <p:sldId id="840" r:id="rId92"/>
    <p:sldId id="841" r:id="rId93"/>
    <p:sldId id="842" r:id="rId94"/>
    <p:sldId id="843" r:id="rId95"/>
    <p:sldId id="844" r:id="rId96"/>
    <p:sldId id="845" r:id="rId97"/>
    <p:sldId id="846" r:id="rId98"/>
    <p:sldId id="847"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C0"/>
    <a:srgbClr val="8498BD"/>
    <a:srgbClr val="C2C2C2"/>
    <a:srgbClr val="514870"/>
    <a:srgbClr val="FFFFFF"/>
    <a:srgbClr val="FFFDFF"/>
    <a:srgbClr val="D2D0D2"/>
    <a:srgbClr val="D5D3D5"/>
    <a:srgbClr val="FD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884" autoAdjust="0"/>
  </p:normalViewPr>
  <p:slideViewPr>
    <p:cSldViewPr snapToGrid="0">
      <p:cViewPr varScale="1">
        <p:scale>
          <a:sx n="106" d="100"/>
          <a:sy n="106" d="100"/>
        </p:scale>
        <p:origin x="6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222" Type="http://schemas.microsoft.com/office/2016/11/relationships/changesInfo" Target="changesInfos/changesInfo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mdouh Alenezi" userId="aaa25a7cb57ba53e" providerId="LiveId" clId="{1C9E1182-6277-43A7-837D-71BBADE35AB7}"/>
    <pc:docChg chg="custSel modSld">
      <pc:chgData name="Mamdouh Alenezi" userId="aaa25a7cb57ba53e" providerId="LiveId" clId="{1C9E1182-6277-43A7-837D-71BBADE35AB7}" dt="2022-04-01T02:45:00.476" v="0" actId="313"/>
      <pc:docMkLst>
        <pc:docMk/>
      </pc:docMkLst>
      <pc:sldChg chg="modSp mod">
        <pc:chgData name="Mamdouh Alenezi" userId="aaa25a7cb57ba53e" providerId="LiveId" clId="{1C9E1182-6277-43A7-837D-71BBADE35AB7}" dt="2022-04-01T02:45:00.476" v="0" actId="313"/>
        <pc:sldMkLst>
          <pc:docMk/>
          <pc:sldMk cId="2924300342" sldId="495"/>
        </pc:sldMkLst>
        <pc:spChg chg="mod">
          <ac:chgData name="Mamdouh Alenezi" userId="aaa25a7cb57ba53e" providerId="LiveId" clId="{1C9E1182-6277-43A7-837D-71BBADE35AB7}" dt="2022-04-01T02:45:00.476" v="0" actId="313"/>
          <ac:spMkLst>
            <pc:docMk/>
            <pc:sldMk cId="2924300342" sldId="495"/>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A9887-9249-49FD-809A-BACB264048C3}" type="datetimeFigureOut">
              <a:rPr lang="en-US" smtClean="0"/>
              <a:t>12/1/2022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07A4B-4191-4CEB-845D-77B454B7E5DE}" type="slidenum">
              <a:rPr lang="en-US" smtClean="0"/>
              <a:t>‹#›</a:t>
            </a:fld>
            <a:endParaRPr lang="en-US"/>
          </a:p>
        </p:txBody>
      </p:sp>
    </p:spTree>
    <p:extLst>
      <p:ext uri="{BB962C8B-B14F-4D97-AF65-F5344CB8AC3E}">
        <p14:creationId xmlns:p14="http://schemas.microsoft.com/office/powerpoint/2010/main" val="1255706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Rot="1" noChangeAspect="1" noChangeArrowheads="1" noTextEdit="1"/>
          </p:cNvSpPr>
          <p:nvPr>
            <p:ph type="sldImg"/>
          </p:nvPr>
        </p:nvSpPr>
        <p:spPr>
          <a:xfrm>
            <a:off x="246063" y="609600"/>
            <a:ext cx="6365875" cy="3581400"/>
          </a:xfrm>
          <a:ln/>
        </p:spPr>
      </p:sp>
      <p:sp>
        <p:nvSpPr>
          <p:cNvPr id="7270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72707"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January 11, 2017</a:t>
            </a:r>
          </a:p>
        </p:txBody>
      </p:sp>
      <p:sp>
        <p:nvSpPr>
          <p:cNvPr id="72708" name="Footer Placeholder 6"/>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Lecture 2</a:t>
            </a:r>
          </a:p>
        </p:txBody>
      </p:sp>
      <p:sp>
        <p:nvSpPr>
          <p:cNvPr id="72709" name="Header Placeholder 7"/>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SE 477</a:t>
            </a:r>
          </a:p>
        </p:txBody>
      </p:sp>
      <p:sp>
        <p:nvSpPr>
          <p:cNvPr id="72710" name="Slide Number Placeholder 7"/>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E69FB7B-EF5D-4DFC-B4A2-5D0FD0486E92}" type="slidenum">
              <a:rPr lang="en-US" altLang="en-US" sz="1200"/>
              <a:pPr/>
              <a:t>14</a:t>
            </a:fld>
            <a:r>
              <a:rPr lang="en-US" altLang="en-US" sz="1200"/>
              <a:t> of 105</a:t>
            </a:r>
            <a:endParaRPr lang="en-US" altLang="en-US" sz="1200">
              <a:solidFill>
                <a:schemeClr val="tx2"/>
              </a:solidFill>
            </a:endParaRPr>
          </a:p>
        </p:txBody>
      </p:sp>
    </p:spTree>
    <p:extLst>
      <p:ext uri="{BB962C8B-B14F-4D97-AF65-F5344CB8AC3E}">
        <p14:creationId xmlns:p14="http://schemas.microsoft.com/office/powerpoint/2010/main" val="712986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Rot="1" noChangeAspect="1" noChangeArrowheads="1" noTextEdit="1"/>
          </p:cNvSpPr>
          <p:nvPr>
            <p:ph type="sldImg"/>
          </p:nvPr>
        </p:nvSpPr>
        <p:spPr>
          <a:xfrm>
            <a:off x="246063" y="609600"/>
            <a:ext cx="6365875" cy="3581400"/>
          </a:xfrm>
          <a:ln/>
        </p:spPr>
      </p:sp>
      <p:sp>
        <p:nvSpPr>
          <p:cNvPr id="1034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103427"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January 11, 2017</a:t>
            </a:r>
          </a:p>
        </p:txBody>
      </p:sp>
      <p:sp>
        <p:nvSpPr>
          <p:cNvPr id="103428" name="Footer Placeholder 6"/>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Lecture 2</a:t>
            </a:r>
          </a:p>
        </p:txBody>
      </p:sp>
      <p:sp>
        <p:nvSpPr>
          <p:cNvPr id="103429" name="Header Placeholder 7"/>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SE 477</a:t>
            </a:r>
          </a:p>
        </p:txBody>
      </p:sp>
      <p:sp>
        <p:nvSpPr>
          <p:cNvPr id="103430" name="Slide Number Placeholder 7"/>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E7A702-0E7A-467C-9F15-2243379F5557}" type="slidenum">
              <a:rPr lang="en-US" altLang="en-US" sz="1200"/>
              <a:pPr/>
              <a:t>27</a:t>
            </a:fld>
            <a:r>
              <a:rPr lang="en-US" altLang="en-US" sz="1200"/>
              <a:t> of 105</a:t>
            </a:r>
            <a:endParaRPr lang="en-US" altLang="en-US" sz="1200">
              <a:solidFill>
                <a:schemeClr val="tx2"/>
              </a:solidFill>
            </a:endParaRPr>
          </a:p>
        </p:txBody>
      </p:sp>
    </p:spTree>
    <p:extLst>
      <p:ext uri="{BB962C8B-B14F-4D97-AF65-F5344CB8AC3E}">
        <p14:creationId xmlns:p14="http://schemas.microsoft.com/office/powerpoint/2010/main" val="454473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Rot="1" noChangeAspect="1" noChangeArrowheads="1" noTextEdit="1"/>
          </p:cNvSpPr>
          <p:nvPr>
            <p:ph type="sldImg"/>
          </p:nvPr>
        </p:nvSpPr>
        <p:spPr>
          <a:xfrm>
            <a:off x="246063" y="609600"/>
            <a:ext cx="6365875" cy="3581400"/>
          </a:xfrm>
          <a:ln/>
        </p:spPr>
      </p:sp>
      <p:sp>
        <p:nvSpPr>
          <p:cNvPr id="1054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105475"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January 11, 2017</a:t>
            </a:r>
          </a:p>
        </p:txBody>
      </p:sp>
      <p:sp>
        <p:nvSpPr>
          <p:cNvPr id="105476" name="Footer Placeholder 6"/>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Lecture 2</a:t>
            </a:r>
          </a:p>
        </p:txBody>
      </p:sp>
      <p:sp>
        <p:nvSpPr>
          <p:cNvPr id="105477" name="Header Placeholder 7"/>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SE 477</a:t>
            </a:r>
          </a:p>
        </p:txBody>
      </p:sp>
      <p:sp>
        <p:nvSpPr>
          <p:cNvPr id="105478" name="Slide Number Placeholder 7"/>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EC400FA-1884-433A-981F-F90C64868BD1}" type="slidenum">
              <a:rPr lang="en-US" altLang="en-US" sz="1200"/>
              <a:pPr/>
              <a:t>28</a:t>
            </a:fld>
            <a:r>
              <a:rPr lang="en-US" altLang="en-US" sz="1200"/>
              <a:t> of 105</a:t>
            </a:r>
            <a:endParaRPr lang="en-US" altLang="en-US" sz="1200">
              <a:solidFill>
                <a:schemeClr val="tx2"/>
              </a:solidFill>
            </a:endParaRPr>
          </a:p>
        </p:txBody>
      </p:sp>
    </p:spTree>
    <p:extLst>
      <p:ext uri="{BB962C8B-B14F-4D97-AF65-F5344CB8AC3E}">
        <p14:creationId xmlns:p14="http://schemas.microsoft.com/office/powerpoint/2010/main" val="718022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Rot="1" noChangeAspect="1" noChangeArrowheads="1" noTextEdit="1"/>
          </p:cNvSpPr>
          <p:nvPr>
            <p:ph type="sldImg"/>
          </p:nvPr>
        </p:nvSpPr>
        <p:spPr>
          <a:xfrm>
            <a:off x="246063" y="609600"/>
            <a:ext cx="6365875" cy="3581400"/>
          </a:xfrm>
          <a:ln/>
        </p:spPr>
      </p:sp>
      <p:sp>
        <p:nvSpPr>
          <p:cNvPr id="10752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107523"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January 11, 2017</a:t>
            </a:r>
          </a:p>
        </p:txBody>
      </p:sp>
      <p:sp>
        <p:nvSpPr>
          <p:cNvPr id="107524" name="Footer Placeholder 6"/>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Lecture 2</a:t>
            </a:r>
          </a:p>
        </p:txBody>
      </p:sp>
      <p:sp>
        <p:nvSpPr>
          <p:cNvPr id="107525" name="Header Placeholder 7"/>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SE 477</a:t>
            </a:r>
          </a:p>
        </p:txBody>
      </p:sp>
      <p:sp>
        <p:nvSpPr>
          <p:cNvPr id="107526" name="Slide Number Placeholder 7"/>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C67CE92-A94E-44B1-9CB6-61894DB01FCD}" type="slidenum">
              <a:rPr lang="en-US" altLang="en-US" sz="1200"/>
              <a:pPr/>
              <a:t>29</a:t>
            </a:fld>
            <a:r>
              <a:rPr lang="en-US" altLang="en-US" sz="1200"/>
              <a:t> of 105</a:t>
            </a:r>
            <a:endParaRPr lang="en-US" altLang="en-US" sz="1200">
              <a:solidFill>
                <a:schemeClr val="tx2"/>
              </a:solidFill>
            </a:endParaRPr>
          </a:p>
        </p:txBody>
      </p:sp>
    </p:spTree>
    <p:extLst>
      <p:ext uri="{BB962C8B-B14F-4D97-AF65-F5344CB8AC3E}">
        <p14:creationId xmlns:p14="http://schemas.microsoft.com/office/powerpoint/2010/main" val="4000930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Rot="1" noChangeAspect="1" noChangeArrowheads="1" noTextEdit="1"/>
          </p:cNvSpPr>
          <p:nvPr>
            <p:ph type="sldImg"/>
          </p:nvPr>
        </p:nvSpPr>
        <p:spPr>
          <a:xfrm>
            <a:off x="246063" y="609600"/>
            <a:ext cx="6365875" cy="3581400"/>
          </a:xfrm>
          <a:ln/>
        </p:spPr>
      </p:sp>
      <p:sp>
        <p:nvSpPr>
          <p:cNvPr id="10957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109571"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January 11, 2017</a:t>
            </a:r>
          </a:p>
        </p:txBody>
      </p:sp>
      <p:sp>
        <p:nvSpPr>
          <p:cNvPr id="109572" name="Footer Placeholder 6"/>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Lecture 2</a:t>
            </a:r>
          </a:p>
        </p:txBody>
      </p:sp>
      <p:sp>
        <p:nvSpPr>
          <p:cNvPr id="109573" name="Header Placeholder 7"/>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SE 477</a:t>
            </a:r>
          </a:p>
        </p:txBody>
      </p:sp>
      <p:sp>
        <p:nvSpPr>
          <p:cNvPr id="109574" name="Slide Number Placeholder 7"/>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0E6B772-B6FB-4F06-9813-D709E64802AB}" type="slidenum">
              <a:rPr lang="en-US" altLang="en-US" sz="1200"/>
              <a:pPr/>
              <a:t>30</a:t>
            </a:fld>
            <a:r>
              <a:rPr lang="en-US" altLang="en-US" sz="1200"/>
              <a:t> of 105</a:t>
            </a:r>
            <a:endParaRPr lang="en-US" altLang="en-US" sz="1200">
              <a:solidFill>
                <a:schemeClr val="tx2"/>
              </a:solidFill>
            </a:endParaRPr>
          </a:p>
        </p:txBody>
      </p:sp>
    </p:spTree>
    <p:extLst>
      <p:ext uri="{BB962C8B-B14F-4D97-AF65-F5344CB8AC3E}">
        <p14:creationId xmlns:p14="http://schemas.microsoft.com/office/powerpoint/2010/main" val="939776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Rot="1" noChangeAspect="1" noChangeArrowheads="1" noTextEdit="1"/>
          </p:cNvSpPr>
          <p:nvPr>
            <p:ph type="sldImg"/>
          </p:nvPr>
        </p:nvSpPr>
        <p:spPr>
          <a:xfrm>
            <a:off x="246063" y="609600"/>
            <a:ext cx="6365875" cy="3581400"/>
          </a:xfrm>
          <a:ln/>
        </p:spPr>
      </p:sp>
      <p:sp>
        <p:nvSpPr>
          <p:cNvPr id="11161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111619"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January 11, 2017</a:t>
            </a:r>
          </a:p>
        </p:txBody>
      </p:sp>
      <p:sp>
        <p:nvSpPr>
          <p:cNvPr id="111620" name="Footer Placeholder 6"/>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Lecture 2</a:t>
            </a:r>
          </a:p>
        </p:txBody>
      </p:sp>
      <p:sp>
        <p:nvSpPr>
          <p:cNvPr id="111621" name="Header Placeholder 7"/>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SE 477</a:t>
            </a:r>
          </a:p>
        </p:txBody>
      </p:sp>
      <p:sp>
        <p:nvSpPr>
          <p:cNvPr id="111622" name="Slide Number Placeholder 7"/>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543ADB0-EE8F-4F90-B311-EA82DEE5AFEF}" type="slidenum">
              <a:rPr lang="en-US" altLang="en-US" sz="1200"/>
              <a:pPr/>
              <a:t>31</a:t>
            </a:fld>
            <a:r>
              <a:rPr lang="en-US" altLang="en-US" sz="1200"/>
              <a:t> of 105</a:t>
            </a:r>
            <a:endParaRPr lang="en-US" altLang="en-US" sz="1200">
              <a:solidFill>
                <a:schemeClr val="tx2"/>
              </a:solidFill>
            </a:endParaRPr>
          </a:p>
        </p:txBody>
      </p:sp>
    </p:spTree>
    <p:extLst>
      <p:ext uri="{BB962C8B-B14F-4D97-AF65-F5344CB8AC3E}">
        <p14:creationId xmlns:p14="http://schemas.microsoft.com/office/powerpoint/2010/main" val="180676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noTextEdit="1"/>
          </p:cNvSpPr>
          <p:nvPr>
            <p:ph type="sldImg"/>
          </p:nvPr>
        </p:nvSpPr>
        <p:spPr>
          <a:xfrm>
            <a:off x="246063" y="609600"/>
            <a:ext cx="6365875" cy="3581400"/>
          </a:xfrm>
          <a:ln/>
        </p:spPr>
      </p:sp>
      <p:sp>
        <p:nvSpPr>
          <p:cNvPr id="1146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114691" name="Date Placeholder 7"/>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January 11, 2017</a:t>
            </a:r>
          </a:p>
        </p:txBody>
      </p:sp>
      <p:sp>
        <p:nvSpPr>
          <p:cNvPr id="114692" name="Footer Placeholder 9"/>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Lecture 3</a:t>
            </a:r>
          </a:p>
        </p:txBody>
      </p:sp>
      <p:sp>
        <p:nvSpPr>
          <p:cNvPr id="114693" name="Header Placeholder 10"/>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SE 477</a:t>
            </a:r>
          </a:p>
        </p:txBody>
      </p:sp>
      <p:sp>
        <p:nvSpPr>
          <p:cNvPr id="114694" name="Slide Number Placeholder 7"/>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37F6DF6-ACB4-48ED-AE66-7DD06EECB674}" type="slidenum">
              <a:rPr lang="en-US" altLang="en-US" sz="1200"/>
              <a:pPr/>
              <a:t>33</a:t>
            </a:fld>
            <a:r>
              <a:rPr lang="en-US" altLang="en-US" sz="1200"/>
              <a:t> of 105</a:t>
            </a:r>
            <a:endParaRPr lang="en-US" altLang="en-US" sz="1200">
              <a:solidFill>
                <a:schemeClr val="tx2"/>
              </a:solidFill>
            </a:endParaRPr>
          </a:p>
        </p:txBody>
      </p:sp>
    </p:spTree>
    <p:extLst>
      <p:ext uri="{BB962C8B-B14F-4D97-AF65-F5344CB8AC3E}">
        <p14:creationId xmlns:p14="http://schemas.microsoft.com/office/powerpoint/2010/main" val="1867763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C37BE81-25FA-464E-A2F0-A651BAE83B62}" type="slidenum">
              <a:rPr lang="zh-TW" altLang="en-US" smtClean="0"/>
              <a:pPr>
                <a:defRPr/>
              </a:pPr>
              <a:t>47</a:t>
            </a:fld>
            <a:endParaRPr lang="zh-TW" altLang="en-US"/>
          </a:p>
        </p:txBody>
      </p:sp>
    </p:spTree>
    <p:extLst>
      <p:ext uri="{BB962C8B-B14F-4D97-AF65-F5344CB8AC3E}">
        <p14:creationId xmlns:p14="http://schemas.microsoft.com/office/powerpoint/2010/main" val="4153759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txBox="1">
            <a:spLocks noGrp="1"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a:t>SE 425</a:t>
            </a:r>
          </a:p>
        </p:txBody>
      </p:sp>
      <p:sp>
        <p:nvSpPr>
          <p:cNvPr id="83970" name="Rectangle 3"/>
          <p:cNvSpPr txBox="1">
            <a:spLocks noGrp="1"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r>
              <a:rPr lang="en-US" altLang="en-US" sz="1200"/>
              <a:t>April 3, 2008</a:t>
            </a:r>
          </a:p>
        </p:txBody>
      </p:sp>
      <p:sp>
        <p:nvSpPr>
          <p:cNvPr id="83971" name="Rectangle 6"/>
          <p:cNvSpPr txBox="1">
            <a:spLocks noGrp="1"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a:t>Lecture 1</a:t>
            </a:r>
          </a:p>
        </p:txBody>
      </p:sp>
      <p:sp>
        <p:nvSpPr>
          <p:cNvPr id="8397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039FE26F-E02A-467C-95D3-AF29D79E234B}" type="slidenum">
              <a:rPr lang="en-US" altLang="en-US" sz="1200"/>
              <a:pPr algn="r"/>
              <a:t>16</a:t>
            </a:fld>
            <a:r>
              <a:rPr lang="en-US" altLang="en-US" sz="1200"/>
              <a:t>/85 </a:t>
            </a:r>
          </a:p>
        </p:txBody>
      </p:sp>
      <p:sp>
        <p:nvSpPr>
          <p:cNvPr id="83973" name="Rectangle 2"/>
          <p:cNvSpPr txBox="1">
            <a:spLocks noGrp="1"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a:t>SE 425</a:t>
            </a:r>
          </a:p>
        </p:txBody>
      </p:sp>
      <p:sp>
        <p:nvSpPr>
          <p:cNvPr id="83974" name="Rectangle 3"/>
          <p:cNvSpPr txBox="1">
            <a:spLocks noGrp="1"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r>
              <a:rPr lang="en-US" altLang="en-US" sz="1200"/>
              <a:t>April 3, 2008</a:t>
            </a:r>
          </a:p>
        </p:txBody>
      </p:sp>
      <p:sp>
        <p:nvSpPr>
          <p:cNvPr id="83975" name="Rectangle 6"/>
          <p:cNvSpPr txBox="1">
            <a:spLocks noGrp="1"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a:t>Lecture 1</a:t>
            </a:r>
          </a:p>
        </p:txBody>
      </p:sp>
      <p:sp>
        <p:nvSpPr>
          <p:cNvPr id="8397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7F25FA04-0D43-4CF6-BA9E-DCDA77D85088}" type="slidenum">
              <a:rPr lang="en-US" altLang="en-US" sz="1200"/>
              <a:pPr algn="r"/>
              <a:t>16</a:t>
            </a:fld>
            <a:r>
              <a:rPr lang="en-US" altLang="en-US" sz="1200"/>
              <a:t>/108</a:t>
            </a:r>
          </a:p>
        </p:txBody>
      </p:sp>
      <p:sp>
        <p:nvSpPr>
          <p:cNvPr id="83977" name="Rectangle 2"/>
          <p:cNvSpPr txBox="1">
            <a:spLocks noGrp="1"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a:t>Lecture 1</a:t>
            </a:r>
          </a:p>
        </p:txBody>
      </p:sp>
      <p:sp>
        <p:nvSpPr>
          <p:cNvPr id="83978" name="Rectangle 3"/>
          <p:cNvSpPr txBox="1">
            <a:spLocks noGrp="1"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r>
              <a:rPr lang="en-US" altLang="en-US" sz="1200"/>
              <a:t>January 8, 2008</a:t>
            </a:r>
          </a:p>
        </p:txBody>
      </p:sp>
      <p:sp>
        <p:nvSpPr>
          <p:cNvPr id="83979" name="Rectangle 6"/>
          <p:cNvSpPr txBox="1">
            <a:spLocks noGrp="1"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a:t>SE 425</a:t>
            </a:r>
          </a:p>
        </p:txBody>
      </p:sp>
      <p:sp>
        <p:nvSpPr>
          <p:cNvPr id="8398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FD8F6E86-315E-4179-A360-654237797B0F}" type="slidenum">
              <a:rPr lang="en-US" altLang="en-US" sz="1200"/>
              <a:pPr algn="r"/>
              <a:t>16</a:t>
            </a:fld>
            <a:r>
              <a:rPr lang="en-US" altLang="en-US" sz="1200"/>
              <a:t>/108</a:t>
            </a:r>
          </a:p>
        </p:txBody>
      </p:sp>
      <p:sp>
        <p:nvSpPr>
          <p:cNvPr id="83981" name="Rectangle 2"/>
          <p:cNvSpPr>
            <a:spLocks noGrp="1" noRot="1" noChangeAspect="1" noChangeArrowheads="1" noTextEdit="1"/>
          </p:cNvSpPr>
          <p:nvPr>
            <p:ph type="sldImg"/>
          </p:nvPr>
        </p:nvSpPr>
        <p:spPr>
          <a:xfrm>
            <a:off x="246063" y="609600"/>
            <a:ext cx="6365875" cy="3581400"/>
          </a:xfrm>
          <a:solidFill>
            <a:srgbClr val="FFFFFF"/>
          </a:solidFill>
          <a:ln/>
        </p:spPr>
      </p:sp>
      <p:sp>
        <p:nvSpPr>
          <p:cNvPr id="83982" name="Rectangle 3"/>
          <p:cNvSpPr>
            <a:spLocks noGrp="1" noChangeArrowheads="1"/>
          </p:cNvSpPr>
          <p:nvPr>
            <p:ph type="body" idx="1"/>
          </p:nvPr>
        </p:nvSpPr>
        <p:spPr>
          <a:noFill/>
          <a:ln>
            <a:solidFill>
              <a:srgbClr val="000000"/>
            </a:solidFill>
          </a:ln>
          <a:extLst>
            <a:ext uri="{909E8E84-426E-40DD-AFC4-6F175D3DCCD1}">
              <a14:hiddenFill xmlns:a14="http://schemas.microsoft.com/office/drawing/2010/main">
                <a:solidFill>
                  <a:srgbClr val="FFFFFF"/>
                </a:solidFill>
              </a14:hiddenFill>
            </a:ext>
          </a:extLst>
        </p:spPr>
        <p:txBody>
          <a:bodyPr/>
          <a:lstStyle/>
          <a:p>
            <a:pPr>
              <a:spcBef>
                <a:spcPct val="0"/>
              </a:spcBef>
            </a:pPr>
            <a:endParaRPr lang="en-US" altLang="en-US" sz="2400" smtClean="0">
              <a:latin typeface="Arial" panose="020B0604020202020204" pitchFamily="34" charset="0"/>
            </a:endParaRPr>
          </a:p>
        </p:txBody>
      </p:sp>
      <p:sp>
        <p:nvSpPr>
          <p:cNvPr id="83983" name="Date Placeholder 19"/>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January 11, 2017</a:t>
            </a:r>
          </a:p>
        </p:txBody>
      </p:sp>
      <p:sp>
        <p:nvSpPr>
          <p:cNvPr id="83984" name="Footer Placeholder 21"/>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Lecture 2</a:t>
            </a:r>
          </a:p>
        </p:txBody>
      </p:sp>
      <p:sp>
        <p:nvSpPr>
          <p:cNvPr id="83985" name="Header Placeholder 22"/>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SE 477</a:t>
            </a:r>
          </a:p>
        </p:txBody>
      </p:sp>
      <p:sp>
        <p:nvSpPr>
          <p:cNvPr id="83986" name="Slide Number Placeholder 19"/>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9FF4D1A-29CB-4E0B-96E0-4837CF75ED74}" type="slidenum">
              <a:rPr lang="en-US" altLang="en-US" sz="1200"/>
              <a:pPr/>
              <a:t>16</a:t>
            </a:fld>
            <a:r>
              <a:rPr lang="en-US" altLang="en-US" sz="1200"/>
              <a:t> of 105</a:t>
            </a:r>
            <a:endParaRPr lang="en-US" altLang="en-US" sz="1200">
              <a:solidFill>
                <a:schemeClr val="tx2"/>
              </a:solidFill>
            </a:endParaRPr>
          </a:p>
        </p:txBody>
      </p:sp>
    </p:spTree>
    <p:extLst>
      <p:ext uri="{BB962C8B-B14F-4D97-AF65-F5344CB8AC3E}">
        <p14:creationId xmlns:p14="http://schemas.microsoft.com/office/powerpoint/2010/main" val="14455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Rot="1" noChangeAspect="1" noChangeArrowheads="1" noTextEdit="1"/>
          </p:cNvSpPr>
          <p:nvPr>
            <p:ph type="sldImg"/>
          </p:nvPr>
        </p:nvSpPr>
        <p:spPr>
          <a:xfrm>
            <a:off x="246063" y="609600"/>
            <a:ext cx="6365875" cy="3581400"/>
          </a:xfrm>
          <a:ln/>
        </p:spPr>
      </p:sp>
      <p:sp>
        <p:nvSpPr>
          <p:cNvPr id="8601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86019"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January 11, 2017</a:t>
            </a:r>
          </a:p>
        </p:txBody>
      </p:sp>
      <p:sp>
        <p:nvSpPr>
          <p:cNvPr id="86020" name="Footer Placeholder 6"/>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Lecture 2</a:t>
            </a:r>
          </a:p>
        </p:txBody>
      </p:sp>
      <p:sp>
        <p:nvSpPr>
          <p:cNvPr id="86021" name="Header Placeholder 7"/>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SE 477</a:t>
            </a:r>
          </a:p>
        </p:txBody>
      </p:sp>
      <p:sp>
        <p:nvSpPr>
          <p:cNvPr id="86022" name="Slide Number Placeholder 7"/>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06856A4-09F3-4524-9368-78A4FCFB4F9D}" type="slidenum">
              <a:rPr lang="en-US" altLang="en-US" sz="1200"/>
              <a:pPr/>
              <a:t>19</a:t>
            </a:fld>
            <a:r>
              <a:rPr lang="en-US" altLang="en-US" sz="1200"/>
              <a:t> of 105</a:t>
            </a:r>
            <a:endParaRPr lang="en-US" altLang="en-US" sz="1200">
              <a:solidFill>
                <a:schemeClr val="tx2"/>
              </a:solidFill>
            </a:endParaRPr>
          </a:p>
        </p:txBody>
      </p:sp>
    </p:spTree>
    <p:extLst>
      <p:ext uri="{BB962C8B-B14F-4D97-AF65-F5344CB8AC3E}">
        <p14:creationId xmlns:p14="http://schemas.microsoft.com/office/powerpoint/2010/main" val="174583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Rot="1" noChangeAspect="1" noChangeArrowheads="1" noTextEdit="1"/>
          </p:cNvSpPr>
          <p:nvPr>
            <p:ph type="sldImg"/>
          </p:nvPr>
        </p:nvSpPr>
        <p:spPr>
          <a:xfrm>
            <a:off x="246063" y="609600"/>
            <a:ext cx="6365875" cy="3581400"/>
          </a:xfrm>
          <a:ln/>
        </p:spPr>
      </p:sp>
      <p:sp>
        <p:nvSpPr>
          <p:cNvPr id="8806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88067"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January 11, 2017</a:t>
            </a:r>
          </a:p>
        </p:txBody>
      </p:sp>
      <p:sp>
        <p:nvSpPr>
          <p:cNvPr id="88068" name="Footer Placeholder 6"/>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Lecture 2</a:t>
            </a:r>
          </a:p>
        </p:txBody>
      </p:sp>
      <p:sp>
        <p:nvSpPr>
          <p:cNvPr id="88069" name="Header Placeholder 7"/>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SE 477</a:t>
            </a:r>
          </a:p>
        </p:txBody>
      </p:sp>
      <p:sp>
        <p:nvSpPr>
          <p:cNvPr id="88070" name="Slide Number Placeholder 7"/>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614DC40-4BD6-438F-B756-910798E7B903}" type="slidenum">
              <a:rPr lang="en-US" altLang="en-US" sz="1200"/>
              <a:pPr/>
              <a:t>20</a:t>
            </a:fld>
            <a:r>
              <a:rPr lang="en-US" altLang="en-US" sz="1200"/>
              <a:t> of 105</a:t>
            </a:r>
            <a:endParaRPr lang="en-US" altLang="en-US" sz="1200">
              <a:solidFill>
                <a:schemeClr val="tx2"/>
              </a:solidFill>
            </a:endParaRPr>
          </a:p>
        </p:txBody>
      </p:sp>
    </p:spTree>
    <p:extLst>
      <p:ext uri="{BB962C8B-B14F-4D97-AF65-F5344CB8AC3E}">
        <p14:creationId xmlns:p14="http://schemas.microsoft.com/office/powerpoint/2010/main" val="665494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Rot="1" noChangeAspect="1" noChangeArrowheads="1" noTextEdit="1"/>
          </p:cNvSpPr>
          <p:nvPr>
            <p:ph type="sldImg"/>
          </p:nvPr>
        </p:nvSpPr>
        <p:spPr>
          <a:xfrm>
            <a:off x="246063" y="609600"/>
            <a:ext cx="6365875" cy="3581400"/>
          </a:xfrm>
          <a:ln/>
        </p:spPr>
      </p:sp>
      <p:sp>
        <p:nvSpPr>
          <p:cNvPr id="9011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90115" name="Date Placeholder 7"/>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January 11, 2017</a:t>
            </a:r>
          </a:p>
        </p:txBody>
      </p:sp>
      <p:sp>
        <p:nvSpPr>
          <p:cNvPr id="90116" name="Footer Placeholder 9"/>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Lecture 2</a:t>
            </a:r>
          </a:p>
        </p:txBody>
      </p:sp>
      <p:sp>
        <p:nvSpPr>
          <p:cNvPr id="90117" name="Header Placeholder 10"/>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SE 477</a:t>
            </a:r>
          </a:p>
        </p:txBody>
      </p:sp>
      <p:sp>
        <p:nvSpPr>
          <p:cNvPr id="90118" name="Slide Number Placeholder 7"/>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9EEB3EC-436A-438D-9F70-32390FF2FA28}" type="slidenum">
              <a:rPr lang="en-US" altLang="en-US" sz="1200"/>
              <a:pPr/>
              <a:t>21</a:t>
            </a:fld>
            <a:r>
              <a:rPr lang="en-US" altLang="en-US" sz="1200"/>
              <a:t> of 105</a:t>
            </a:r>
            <a:endParaRPr lang="en-US" altLang="en-US" sz="1200">
              <a:solidFill>
                <a:schemeClr val="tx2"/>
              </a:solidFill>
            </a:endParaRPr>
          </a:p>
        </p:txBody>
      </p:sp>
    </p:spTree>
    <p:extLst>
      <p:ext uri="{BB962C8B-B14F-4D97-AF65-F5344CB8AC3E}">
        <p14:creationId xmlns:p14="http://schemas.microsoft.com/office/powerpoint/2010/main" val="2632625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Rot="1" noChangeAspect="1" noChangeArrowheads="1" noTextEdit="1"/>
          </p:cNvSpPr>
          <p:nvPr>
            <p:ph type="sldImg"/>
          </p:nvPr>
        </p:nvSpPr>
        <p:spPr>
          <a:xfrm>
            <a:off x="246063" y="609600"/>
            <a:ext cx="6365875" cy="3581400"/>
          </a:xfrm>
          <a:ln/>
        </p:spPr>
      </p:sp>
      <p:sp>
        <p:nvSpPr>
          <p:cNvPr id="942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94211" name="Date Placeholder 7"/>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January 11, 2017</a:t>
            </a:r>
          </a:p>
        </p:txBody>
      </p:sp>
      <p:sp>
        <p:nvSpPr>
          <p:cNvPr id="94212" name="Footer Placeholder 9"/>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Lecture 2</a:t>
            </a:r>
          </a:p>
        </p:txBody>
      </p:sp>
      <p:sp>
        <p:nvSpPr>
          <p:cNvPr id="94213" name="Header Placeholder 10"/>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SE 477</a:t>
            </a:r>
          </a:p>
        </p:txBody>
      </p:sp>
      <p:sp>
        <p:nvSpPr>
          <p:cNvPr id="94214" name="Slide Number Placeholder 7"/>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1FB8F65-2BD9-474F-89C9-527EE440F4A8}" type="slidenum">
              <a:rPr lang="en-US" altLang="en-US" sz="1200"/>
              <a:pPr/>
              <a:t>22</a:t>
            </a:fld>
            <a:r>
              <a:rPr lang="en-US" altLang="en-US" sz="1200"/>
              <a:t> of 105</a:t>
            </a:r>
            <a:endParaRPr lang="en-US" altLang="en-US" sz="1200">
              <a:solidFill>
                <a:schemeClr val="tx2"/>
              </a:solidFill>
            </a:endParaRPr>
          </a:p>
        </p:txBody>
      </p:sp>
    </p:spTree>
    <p:extLst>
      <p:ext uri="{BB962C8B-B14F-4D97-AF65-F5344CB8AC3E}">
        <p14:creationId xmlns:p14="http://schemas.microsoft.com/office/powerpoint/2010/main" val="1910713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Rot="1" noChangeAspect="1" noChangeArrowheads="1" noTextEdit="1"/>
          </p:cNvSpPr>
          <p:nvPr>
            <p:ph type="sldImg"/>
          </p:nvPr>
        </p:nvSpPr>
        <p:spPr>
          <a:xfrm>
            <a:off x="246063" y="609600"/>
            <a:ext cx="6365875" cy="3581400"/>
          </a:xfrm>
          <a:ln/>
        </p:spPr>
      </p:sp>
      <p:sp>
        <p:nvSpPr>
          <p:cNvPr id="962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96259" name="Date Placeholder 7"/>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January 11, 2017</a:t>
            </a:r>
          </a:p>
        </p:txBody>
      </p:sp>
      <p:sp>
        <p:nvSpPr>
          <p:cNvPr id="96260" name="Footer Placeholder 9"/>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Lecture 2</a:t>
            </a:r>
          </a:p>
        </p:txBody>
      </p:sp>
      <p:sp>
        <p:nvSpPr>
          <p:cNvPr id="96261" name="Header Placeholder 10"/>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SE 477</a:t>
            </a:r>
          </a:p>
        </p:txBody>
      </p:sp>
      <p:sp>
        <p:nvSpPr>
          <p:cNvPr id="96262" name="Slide Number Placeholder 7"/>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8384C0C-C424-4ADC-8285-094BD5F73B3E}" type="slidenum">
              <a:rPr lang="en-US" altLang="en-US" sz="1200"/>
              <a:pPr/>
              <a:t>23</a:t>
            </a:fld>
            <a:r>
              <a:rPr lang="en-US" altLang="en-US" sz="1200"/>
              <a:t> of 105</a:t>
            </a:r>
            <a:endParaRPr lang="en-US" altLang="en-US" sz="1200">
              <a:solidFill>
                <a:schemeClr val="tx2"/>
              </a:solidFill>
            </a:endParaRPr>
          </a:p>
        </p:txBody>
      </p:sp>
    </p:spTree>
    <p:extLst>
      <p:ext uri="{BB962C8B-B14F-4D97-AF65-F5344CB8AC3E}">
        <p14:creationId xmlns:p14="http://schemas.microsoft.com/office/powerpoint/2010/main" val="3692647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Rot="1" noChangeAspect="1" noChangeArrowheads="1" noTextEdit="1"/>
          </p:cNvSpPr>
          <p:nvPr>
            <p:ph type="sldImg"/>
          </p:nvPr>
        </p:nvSpPr>
        <p:spPr>
          <a:xfrm>
            <a:off x="246063" y="609600"/>
            <a:ext cx="6365875" cy="3581400"/>
          </a:xfrm>
          <a:ln/>
        </p:spPr>
      </p:sp>
      <p:sp>
        <p:nvSpPr>
          <p:cNvPr id="9933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99331"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January 11, 2017</a:t>
            </a:r>
          </a:p>
        </p:txBody>
      </p:sp>
      <p:sp>
        <p:nvSpPr>
          <p:cNvPr id="99332" name="Footer Placeholder 6"/>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Lecture 2</a:t>
            </a:r>
          </a:p>
        </p:txBody>
      </p:sp>
      <p:sp>
        <p:nvSpPr>
          <p:cNvPr id="99333" name="Header Placeholder 7"/>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SE 477</a:t>
            </a:r>
          </a:p>
        </p:txBody>
      </p:sp>
      <p:sp>
        <p:nvSpPr>
          <p:cNvPr id="99334" name="Slide Number Placeholder 7"/>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AFD88FB-626B-4DC1-A081-08CA8D3A0D86}" type="slidenum">
              <a:rPr lang="en-US" altLang="en-US" sz="1200"/>
              <a:pPr/>
              <a:t>25</a:t>
            </a:fld>
            <a:r>
              <a:rPr lang="en-US" altLang="en-US" sz="1200"/>
              <a:t> of 105</a:t>
            </a:r>
            <a:endParaRPr lang="en-US" altLang="en-US" sz="1200">
              <a:solidFill>
                <a:schemeClr val="tx2"/>
              </a:solidFill>
            </a:endParaRPr>
          </a:p>
        </p:txBody>
      </p:sp>
    </p:spTree>
    <p:extLst>
      <p:ext uri="{BB962C8B-B14F-4D97-AF65-F5344CB8AC3E}">
        <p14:creationId xmlns:p14="http://schemas.microsoft.com/office/powerpoint/2010/main" val="4107627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Rot="1" noChangeAspect="1" noChangeArrowheads="1" noTextEdit="1"/>
          </p:cNvSpPr>
          <p:nvPr>
            <p:ph type="sldImg"/>
          </p:nvPr>
        </p:nvSpPr>
        <p:spPr>
          <a:xfrm>
            <a:off x="246063" y="609600"/>
            <a:ext cx="6365875" cy="3581400"/>
          </a:xfrm>
          <a:ln/>
        </p:spPr>
      </p:sp>
      <p:sp>
        <p:nvSpPr>
          <p:cNvPr id="10137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101379"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January 11, 2017</a:t>
            </a:r>
          </a:p>
        </p:txBody>
      </p:sp>
      <p:sp>
        <p:nvSpPr>
          <p:cNvPr id="101380" name="Footer Placeholder 6"/>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Lecture 2</a:t>
            </a:r>
          </a:p>
        </p:txBody>
      </p:sp>
      <p:sp>
        <p:nvSpPr>
          <p:cNvPr id="101381" name="Header Placeholder 7"/>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SE 477</a:t>
            </a:r>
          </a:p>
        </p:txBody>
      </p:sp>
      <p:sp>
        <p:nvSpPr>
          <p:cNvPr id="101382" name="Slide Number Placeholder 7"/>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2472F43-4EC9-4028-B459-FD4650290742}" type="slidenum">
              <a:rPr lang="en-US" altLang="en-US" sz="1200"/>
              <a:pPr/>
              <a:t>26</a:t>
            </a:fld>
            <a:r>
              <a:rPr lang="en-US" altLang="en-US" sz="1200"/>
              <a:t> of 105</a:t>
            </a:r>
            <a:endParaRPr lang="en-US" altLang="en-US" sz="1200">
              <a:solidFill>
                <a:schemeClr val="tx2"/>
              </a:solidFill>
            </a:endParaRPr>
          </a:p>
        </p:txBody>
      </p:sp>
    </p:spTree>
    <p:extLst>
      <p:ext uri="{BB962C8B-B14F-4D97-AF65-F5344CB8AC3E}">
        <p14:creationId xmlns:p14="http://schemas.microsoft.com/office/powerpoint/2010/main" val="15201534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400">
                <a:latin typeface="Candara" panose="020E0502030303020204" pitchFamily="34"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andara" panose="020E05020303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849FAF3-C924-4BEA-A5C2-F0E6024607FA}" type="datetime1">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850350" y="302370"/>
            <a:ext cx="2600325" cy="90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CIS Colle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2786" y="480691"/>
            <a:ext cx="2095500" cy="5524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24974" y="196526"/>
            <a:ext cx="2848687" cy="1667524"/>
          </a:xfrm>
          <a:prstGeom prst="rect">
            <a:avLst/>
          </a:prstGeom>
        </p:spPr>
      </p:pic>
    </p:spTree>
    <p:extLst>
      <p:ext uri="{BB962C8B-B14F-4D97-AF65-F5344CB8AC3E}">
        <p14:creationId xmlns:p14="http://schemas.microsoft.com/office/powerpoint/2010/main" val="401836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2C1CF7-306B-4E12-B323-B55009A481DC}" type="datetime1">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559658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AA41E4-0F18-4A9B-AD24-F466B82FEB0B}" type="datetime1">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537870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11200" y="1066801"/>
            <a:ext cx="11176000" cy="2590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55651" y="3657601"/>
            <a:ext cx="11131549"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8FE1FDB5-C0E1-4485-98C8-9E5A70AA39E3}" type="datetime1">
              <a:rPr lang="en-US" smtClean="0"/>
              <a:t>12/1/2022</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D853037-33FC-4E5E-B16A-0A00968DF2AD}" type="slidenum">
              <a:rPr lang="en-US" altLang="en-US"/>
              <a:pPr/>
              <a:t>‹#›</a:t>
            </a:fld>
            <a:r>
              <a:rPr lang="en-US" altLang="en-US"/>
              <a:t> of 105</a:t>
            </a:r>
            <a:endParaRPr lang="en-US" altLang="en-US">
              <a:solidFill>
                <a:schemeClr val="tx2"/>
              </a:solidFill>
            </a:endParaRPr>
          </a:p>
        </p:txBody>
      </p:sp>
    </p:spTree>
    <p:extLst>
      <p:ext uri="{BB962C8B-B14F-4D97-AF65-F5344CB8AC3E}">
        <p14:creationId xmlns:p14="http://schemas.microsoft.com/office/powerpoint/2010/main" val="18141999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66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508000" y="1143000"/>
            <a:ext cx="11277600" cy="5257800"/>
          </a:xfrm>
        </p:spPr>
        <p:txBody>
          <a:bodyPr/>
          <a:lstStyle/>
          <a:p>
            <a:pPr lvl="0"/>
            <a:endParaRPr lang="en-US" noProof="0" dirty="0" smtClean="0"/>
          </a:p>
        </p:txBody>
      </p:sp>
      <p:sp>
        <p:nvSpPr>
          <p:cNvPr id="4" name="Rectangle 4"/>
          <p:cNvSpPr>
            <a:spLocks noGrp="1" noChangeArrowheads="1"/>
          </p:cNvSpPr>
          <p:nvPr>
            <p:ph type="dt" sz="half" idx="10"/>
          </p:nvPr>
        </p:nvSpPr>
        <p:spPr>
          <a:ln/>
        </p:spPr>
        <p:txBody>
          <a:bodyPr/>
          <a:lstStyle>
            <a:lvl1pPr>
              <a:defRPr/>
            </a:lvl1pPr>
          </a:lstStyle>
          <a:p>
            <a:pPr>
              <a:defRPr/>
            </a:pPr>
            <a:fld id="{DAAD6BCA-685C-4D19-9D15-1DEA48922270}" type="datetime1">
              <a:rPr lang="en-US" smtClean="0"/>
              <a:t>12/1/2022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1C9FC8F-D190-4A56-B0D6-9B17B1CF7D21}" type="slidenum">
              <a:rPr lang="en-US" altLang="en-US"/>
              <a:pPr/>
              <a:t>‹#›</a:t>
            </a:fld>
            <a:r>
              <a:rPr lang="en-US" altLang="en-US"/>
              <a:t> of 105</a:t>
            </a:r>
            <a:endParaRPr lang="en-US" altLang="en-US">
              <a:solidFill>
                <a:schemeClr val="tx2"/>
              </a:solidFill>
            </a:endParaRPr>
          </a:p>
        </p:txBody>
      </p:sp>
    </p:spTree>
    <p:extLst>
      <p:ext uri="{BB962C8B-B14F-4D97-AF65-F5344CB8AC3E}">
        <p14:creationId xmlns:p14="http://schemas.microsoft.com/office/powerpoint/2010/main" val="1608780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a:t>Click to edit Master title style</a:t>
            </a:r>
          </a:p>
        </p:txBody>
      </p:sp>
      <p:sp>
        <p:nvSpPr>
          <p:cNvPr id="3" name="Content Placeholder 2"/>
          <p:cNvSpPr>
            <a:spLocks noGrp="1"/>
          </p:cNvSpPr>
          <p:nvPr>
            <p:ph idx="1"/>
          </p:nvPr>
        </p:nvSpPr>
        <p:spPr>
          <a:xfrm>
            <a:off x="347526" y="1406880"/>
            <a:ext cx="11650767" cy="4746091"/>
          </a:xfr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38D9BE-5374-4F24-97C1-2031C409B5B1}" type="datetime1">
              <a:rPr lang="en-US" smtClean="0"/>
              <a:t>12/1/2022</a:t>
            </a:fld>
            <a:endParaRPr lang="en-US"/>
          </a:p>
        </p:txBody>
      </p:sp>
      <p:sp>
        <p:nvSpPr>
          <p:cNvPr id="5" name="Footer Placeholder 4"/>
          <p:cNvSpPr>
            <a:spLocks noGrp="1"/>
          </p:cNvSpPr>
          <p:nvPr>
            <p:ph type="ftr" sz="quarter" idx="11"/>
          </p:nvPr>
        </p:nvSpPr>
        <p:spPr/>
        <p:txBody>
          <a:bodyPr/>
          <a:lstStyle/>
          <a:p>
            <a:endParaRPr lang="en-US" dirty="0"/>
          </a:p>
        </p:txBody>
      </p:sp>
      <p:sp>
        <p:nvSpPr>
          <p:cNvPr id="13" name="Chevron 12"/>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5" name="Hexagon 14"/>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2173337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ctr">
              <a:defRPr sz="5400">
                <a:latin typeface="Candara" panose="020E0502030303020204"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5D639BE-0990-49A1-998F-C1A526C0B347}" type="datetime1">
              <a:rPr lang="en-US" smtClean="0"/>
              <a:t>12/1/2022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0358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62FCE2-D7A5-49B9-B313-181319A0876F}" type="datetime1">
              <a:rPr lang="en-US" smtClean="0"/>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36680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B19523-B1DE-449E-B8AB-1F1B0858DCF2}" type="datetime1">
              <a:rPr lang="en-US" smtClean="0"/>
              <a:t>12/1/2022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836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7C7EA7B-B0AC-4F60-B2AB-3E62F2197D1E}" type="datetime1">
              <a:rPr lang="en-US" smtClean="0"/>
              <a:t>12/1/2022</a:t>
            </a:fld>
            <a:endParaRPr lang="en-US"/>
          </a:p>
        </p:txBody>
      </p:sp>
      <p:sp>
        <p:nvSpPr>
          <p:cNvPr id="4" name="Footer Placeholder 3"/>
          <p:cNvSpPr>
            <a:spLocks noGrp="1"/>
          </p:cNvSpPr>
          <p:nvPr>
            <p:ph type="ftr" sz="quarter" idx="11"/>
          </p:nvPr>
        </p:nvSpPr>
        <p:spPr/>
        <p:txBody>
          <a:bodyPr/>
          <a:lstStyle/>
          <a:p>
            <a:endParaRPr lang="en-US"/>
          </a:p>
        </p:txBody>
      </p:sp>
      <p:sp>
        <p:nvSpPr>
          <p:cNvPr id="6" name="Rectangle 5"/>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a:t>Click to edit Master title style</a:t>
            </a:r>
          </a:p>
        </p:txBody>
      </p:sp>
      <p:sp>
        <p:nvSpPr>
          <p:cNvPr id="8" name="Date Placeholder 3"/>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2F5E2FA-C428-4CE7-95B0-168D3259A5BB}" type="datetimeFigureOut">
              <a:rPr lang="en-US" smtClean="0"/>
              <a:pPr/>
              <a:t>12/1/2022</a:t>
            </a:fld>
            <a:endParaRPr lang="en-US"/>
          </a:p>
        </p:txBody>
      </p:sp>
      <p:sp>
        <p:nvSpPr>
          <p:cNvPr id="9" name="Chevron 8"/>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1" name="Hexagon 10"/>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3950340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C415DE-BF8D-4B99-8D14-FAD6F3573FB8}" type="datetime1">
              <a:rPr lang="en-US" smtClean="0"/>
              <a:t>12/1/2022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01124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73BD5A7-98BE-487B-BE48-1762561CC4CD}" type="datetime1">
              <a:rPr lang="en-US" smtClean="0"/>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17119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25F09BC-F42E-4142-9F30-A065AA208445}" type="datetime1">
              <a:rPr lang="en-US" smtClean="0"/>
              <a:t>12/1/2022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14429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B5BFB4-0D20-4A8B-94D6-187235FD67BB}" type="datetime1">
              <a:rPr lang="en-US" smtClean="0"/>
              <a:t>12/1/2022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ACC02-A2BD-4578-8E03-6D891060A695}" type="slidenum">
              <a:rPr lang="en-US" smtClean="0"/>
              <a:t>‹#›</a:t>
            </a:fld>
            <a:endParaRPr lang="en-US"/>
          </a:p>
        </p:txBody>
      </p:sp>
    </p:spTree>
    <p:extLst>
      <p:ext uri="{BB962C8B-B14F-4D97-AF65-F5344CB8AC3E}">
        <p14:creationId xmlns:p14="http://schemas.microsoft.com/office/powerpoint/2010/main" val="3304150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92315"/>
            <a:ext cx="9144000" cy="2387600"/>
          </a:xfrm>
        </p:spPr>
        <p:txBody>
          <a:bodyPr/>
          <a:lstStyle/>
          <a:p>
            <a:r>
              <a:rPr lang="en-US"/>
              <a:t>Development Approach</a:t>
            </a:r>
            <a:endParaRPr lang="en-US" dirty="0"/>
          </a:p>
        </p:txBody>
      </p:sp>
      <p:sp>
        <p:nvSpPr>
          <p:cNvPr id="3" name="Subtitle 2"/>
          <p:cNvSpPr>
            <a:spLocks noGrp="1"/>
          </p:cNvSpPr>
          <p:nvPr>
            <p:ph type="subTitle" idx="1"/>
          </p:nvPr>
        </p:nvSpPr>
        <p:spPr>
          <a:xfrm>
            <a:off x="1524000" y="4271990"/>
            <a:ext cx="9144000" cy="1655762"/>
          </a:xfrm>
        </p:spPr>
        <p:txBody>
          <a:bodyPr>
            <a:normAutofit/>
          </a:bodyPr>
          <a:lstStyle/>
          <a:p>
            <a:r>
              <a:rPr lang="en-US" sz="2800" dirty="0" smtClean="0"/>
              <a:t>SE423: Software Project Management</a:t>
            </a:r>
            <a:endParaRPr lang="en-US" sz="2800" dirty="0"/>
          </a:p>
        </p:txBody>
      </p:sp>
      <p:sp>
        <p:nvSpPr>
          <p:cNvPr id="4" name="Slide Number Placeholder 3"/>
          <p:cNvSpPr>
            <a:spLocks noGrp="1"/>
          </p:cNvSpPr>
          <p:nvPr>
            <p:ph type="sldNum" sz="quarter" idx="12"/>
          </p:nvPr>
        </p:nvSpPr>
        <p:spPr/>
        <p:txBody>
          <a:bodyPr/>
          <a:lstStyle/>
          <a:p>
            <a:fld id="{B8DACC02-A2BD-4578-8E03-6D891060A695}" type="slidenum">
              <a:rPr lang="en-US" smtClean="0"/>
              <a:t>1</a:t>
            </a:fld>
            <a:endParaRPr lang="en-US"/>
          </a:p>
        </p:txBody>
      </p:sp>
    </p:spTree>
    <p:extLst>
      <p:ext uri="{BB962C8B-B14F-4D97-AF65-F5344CB8AC3E}">
        <p14:creationId xmlns:p14="http://schemas.microsoft.com/office/powerpoint/2010/main" val="8903790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a Methodology</a:t>
            </a:r>
          </a:p>
        </p:txBody>
      </p:sp>
      <p:sp>
        <p:nvSpPr>
          <p:cNvPr id="3" name="Content Placeholder 2"/>
          <p:cNvSpPr>
            <a:spLocks noGrp="1"/>
          </p:cNvSpPr>
          <p:nvPr>
            <p:ph idx="1"/>
          </p:nvPr>
        </p:nvSpPr>
        <p:spPr/>
        <p:txBody>
          <a:bodyPr/>
          <a:lstStyle/>
          <a:p>
            <a:r>
              <a:rPr lang="en-US" dirty="0" smtClean="0"/>
              <a:t>Activities</a:t>
            </a:r>
          </a:p>
          <a:p>
            <a:pPr lvl="1"/>
            <a:r>
              <a:rPr lang="en-US" dirty="0" smtClean="0"/>
              <a:t>the </a:t>
            </a:r>
            <a:r>
              <a:rPr lang="en-US" dirty="0"/>
              <a:t>meetings, reviews, and </a:t>
            </a:r>
            <a:r>
              <a:rPr lang="en-US" dirty="0" smtClean="0"/>
              <a:t>other general </a:t>
            </a:r>
            <a:r>
              <a:rPr lang="en-US" dirty="0"/>
              <a:t>activities the person must attend, </a:t>
            </a:r>
            <a:r>
              <a:rPr lang="en-US" dirty="0" smtClean="0"/>
              <a:t>generate or </a:t>
            </a:r>
            <a:r>
              <a:rPr lang="en-US" dirty="0"/>
              <a:t>do.</a:t>
            </a:r>
          </a:p>
          <a:p>
            <a:r>
              <a:rPr lang="en-US" dirty="0" smtClean="0"/>
              <a:t>Process</a:t>
            </a:r>
          </a:p>
          <a:p>
            <a:pPr lvl="1"/>
            <a:r>
              <a:rPr lang="en-US" dirty="0" smtClean="0"/>
              <a:t>the </a:t>
            </a:r>
            <a:r>
              <a:rPr lang="en-US" dirty="0"/>
              <a:t>sequencing of activities over </a:t>
            </a:r>
            <a:r>
              <a:rPr lang="en-US" dirty="0" smtClean="0"/>
              <a:t>time with </a:t>
            </a:r>
            <a:r>
              <a:rPr lang="en-US" dirty="0"/>
              <a:t>pre and post conditions for the activities.</a:t>
            </a:r>
          </a:p>
          <a:p>
            <a:r>
              <a:rPr lang="en-US" dirty="0" smtClean="0"/>
              <a:t>Milestones</a:t>
            </a:r>
          </a:p>
          <a:p>
            <a:pPr lvl="1"/>
            <a:r>
              <a:rPr lang="en-US" dirty="0" smtClean="0"/>
              <a:t>events </a:t>
            </a:r>
            <a:r>
              <a:rPr lang="en-US" dirty="0"/>
              <a:t>marking progress </a:t>
            </a:r>
            <a:r>
              <a:rPr lang="en-US" dirty="0" smtClean="0"/>
              <a:t>or completion</a:t>
            </a:r>
            <a:r>
              <a:rPr lang="en-US" dirty="0"/>
              <a:t>. Milestones mark an instant in time </a:t>
            </a:r>
            <a:r>
              <a:rPr lang="en-US" dirty="0" smtClean="0"/>
              <a:t>and are </a:t>
            </a:r>
            <a:r>
              <a:rPr lang="en-US" dirty="0"/>
              <a:t>either fully met or not met.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10</a:t>
            </a:fld>
            <a:endParaRPr lang="en-US" dirty="0"/>
          </a:p>
        </p:txBody>
      </p:sp>
    </p:spTree>
    <p:extLst>
      <p:ext uri="{BB962C8B-B14F-4D97-AF65-F5344CB8AC3E}">
        <p14:creationId xmlns:p14="http://schemas.microsoft.com/office/powerpoint/2010/main" val="3119981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a Methodology</a:t>
            </a:r>
          </a:p>
        </p:txBody>
      </p:sp>
      <p:sp>
        <p:nvSpPr>
          <p:cNvPr id="3" name="Content Placeholder 2"/>
          <p:cNvSpPr>
            <a:spLocks noGrp="1"/>
          </p:cNvSpPr>
          <p:nvPr>
            <p:ph idx="1"/>
          </p:nvPr>
        </p:nvSpPr>
        <p:spPr/>
        <p:txBody>
          <a:bodyPr>
            <a:normAutofit/>
          </a:bodyPr>
          <a:lstStyle/>
          <a:p>
            <a:r>
              <a:rPr lang="en-US" dirty="0" smtClean="0"/>
              <a:t>Teams </a:t>
            </a:r>
          </a:p>
          <a:p>
            <a:pPr lvl="1"/>
            <a:r>
              <a:rPr lang="en-US" dirty="0" smtClean="0"/>
              <a:t>how </a:t>
            </a:r>
            <a:r>
              <a:rPr lang="en-US" dirty="0"/>
              <a:t>you group the people and how </a:t>
            </a:r>
            <a:r>
              <a:rPr lang="en-US" dirty="0" smtClean="0"/>
              <a:t>you assign </a:t>
            </a:r>
            <a:r>
              <a:rPr lang="en-US" dirty="0"/>
              <a:t>people to roles.</a:t>
            </a:r>
          </a:p>
          <a:p>
            <a:r>
              <a:rPr lang="en-US" dirty="0" smtClean="0"/>
              <a:t>Roles</a:t>
            </a:r>
          </a:p>
          <a:p>
            <a:pPr lvl="1"/>
            <a:r>
              <a:rPr lang="en-US" dirty="0" smtClean="0"/>
              <a:t>the </a:t>
            </a:r>
            <a:r>
              <a:rPr lang="en-US" dirty="0"/>
              <a:t>job descriptions of team members</a:t>
            </a:r>
            <a:r>
              <a:rPr lang="en-US" dirty="0" smtClean="0"/>
              <a:t>: project </a:t>
            </a:r>
            <a:r>
              <a:rPr lang="en-US" dirty="0"/>
              <a:t>manager, requirements gatherer, </a:t>
            </a:r>
            <a:r>
              <a:rPr lang="en-US" dirty="0" smtClean="0"/>
              <a:t>tester, program </a:t>
            </a:r>
            <a:r>
              <a:rPr lang="en-US" dirty="0"/>
              <a:t>designer, etc. Roles may need to </a:t>
            </a:r>
            <a:r>
              <a:rPr lang="en-US" dirty="0" smtClean="0"/>
              <a:t>consider the </a:t>
            </a:r>
            <a:r>
              <a:rPr lang="en-US" dirty="0"/>
              <a:t>personalities of the people being assigned </a:t>
            </a:r>
            <a:r>
              <a:rPr lang="en-US" dirty="0" smtClean="0"/>
              <a:t>to those </a:t>
            </a:r>
            <a:r>
              <a:rPr lang="en-US" dirty="0"/>
              <a:t>roles.</a:t>
            </a:r>
          </a:p>
          <a:p>
            <a:r>
              <a:rPr lang="en-US" dirty="0" smtClean="0"/>
              <a:t>Skills</a:t>
            </a:r>
          </a:p>
          <a:p>
            <a:pPr lvl="1"/>
            <a:r>
              <a:rPr lang="en-US" dirty="0" smtClean="0"/>
              <a:t>the </a:t>
            </a:r>
            <a:r>
              <a:rPr lang="en-US" dirty="0"/>
              <a:t>skills team members should have </a:t>
            </a:r>
            <a:r>
              <a:rPr lang="en-US" dirty="0" smtClean="0"/>
              <a:t>in order </a:t>
            </a:r>
            <a:r>
              <a:rPr lang="en-US" dirty="0"/>
              <a:t>to assume responsibility for their role on </a:t>
            </a:r>
            <a:r>
              <a:rPr lang="en-US" dirty="0" smtClean="0"/>
              <a:t>the project</a:t>
            </a:r>
            <a:r>
              <a:rPr lang="en-US" dirty="0"/>
              <a: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11</a:t>
            </a:fld>
            <a:endParaRPr lang="en-US" dirty="0"/>
          </a:p>
        </p:txBody>
      </p:sp>
    </p:spTree>
    <p:extLst>
      <p:ext uri="{BB962C8B-B14F-4D97-AF65-F5344CB8AC3E}">
        <p14:creationId xmlns:p14="http://schemas.microsoft.com/office/powerpoint/2010/main" val="1796923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a Methodology</a:t>
            </a:r>
          </a:p>
        </p:txBody>
      </p:sp>
      <p:sp>
        <p:nvSpPr>
          <p:cNvPr id="3" name="Content Placeholder 2"/>
          <p:cNvSpPr>
            <a:spLocks noGrp="1"/>
          </p:cNvSpPr>
          <p:nvPr>
            <p:ph idx="1"/>
          </p:nvPr>
        </p:nvSpPr>
        <p:spPr/>
        <p:txBody>
          <a:bodyPr>
            <a:normAutofit/>
          </a:bodyPr>
          <a:lstStyle/>
          <a:p>
            <a:r>
              <a:rPr lang="en-US" dirty="0" smtClean="0"/>
              <a:t>Products</a:t>
            </a:r>
          </a:p>
          <a:p>
            <a:pPr lvl="1"/>
            <a:r>
              <a:rPr lang="en-US" dirty="0" smtClean="0"/>
              <a:t>what </a:t>
            </a:r>
            <a:r>
              <a:rPr lang="en-US" dirty="0"/>
              <a:t>each person or team hands </a:t>
            </a:r>
            <a:r>
              <a:rPr lang="en-US" dirty="0" smtClean="0"/>
              <a:t>to another </a:t>
            </a:r>
            <a:r>
              <a:rPr lang="en-US" dirty="0"/>
              <a:t>person or team: use cases, class designs</a:t>
            </a:r>
            <a:r>
              <a:rPr lang="en-US" dirty="0" smtClean="0"/>
              <a:t>, test </a:t>
            </a:r>
            <a:r>
              <a:rPr lang="en-US" dirty="0"/>
              <a:t>specifications, framework documentation</a:t>
            </a:r>
            <a:r>
              <a:rPr lang="en-US" dirty="0" smtClean="0"/>
              <a:t>, interface </a:t>
            </a:r>
            <a:r>
              <a:rPr lang="en-US" dirty="0"/>
              <a:t>definitions, etc.</a:t>
            </a:r>
          </a:p>
          <a:p>
            <a:r>
              <a:rPr lang="en-US" dirty="0" smtClean="0"/>
              <a:t>Techniques</a:t>
            </a:r>
          </a:p>
          <a:p>
            <a:pPr lvl="1"/>
            <a:r>
              <a:rPr lang="en-US" dirty="0" smtClean="0"/>
              <a:t>the </a:t>
            </a:r>
            <a:r>
              <a:rPr lang="en-US" dirty="0"/>
              <a:t>techniques the person uses </a:t>
            </a:r>
            <a:r>
              <a:rPr lang="en-US" dirty="0" smtClean="0"/>
              <a:t>in their </a:t>
            </a:r>
            <a:r>
              <a:rPr lang="en-US" dirty="0"/>
              <a:t>work: requirement session facilitation, </a:t>
            </a:r>
            <a:r>
              <a:rPr lang="en-US" dirty="0" smtClean="0"/>
              <a:t>Java programming</a:t>
            </a:r>
            <a:r>
              <a:rPr lang="en-US" dirty="0"/>
              <a:t>, use case modeling, etc</a:t>
            </a:r>
            <a:r>
              <a:rPr lang="en-US" dirty="0" smtClean="0"/>
              <a:t>. </a:t>
            </a:r>
          </a:p>
          <a:p>
            <a:r>
              <a:rPr lang="en-US" dirty="0" smtClean="0"/>
              <a:t>Tools</a:t>
            </a:r>
          </a:p>
          <a:p>
            <a:pPr lvl="1"/>
            <a:r>
              <a:rPr lang="en-US" dirty="0" smtClean="0"/>
              <a:t>what tools the people use in their jobs, either </a:t>
            </a:r>
            <a:r>
              <a:rPr lang="en-US" dirty="0"/>
              <a:t>within a technique or to produce </a:t>
            </a:r>
            <a:r>
              <a:rPr lang="en-US" dirty="0" smtClean="0"/>
              <a:t>a deliverable </a:t>
            </a:r>
            <a:r>
              <a:rPr lang="en-US" dirty="0"/>
              <a:t>according to the standard.</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12</a:t>
            </a:fld>
            <a:endParaRPr lang="en-US" dirty="0"/>
          </a:p>
        </p:txBody>
      </p:sp>
    </p:spTree>
    <p:extLst>
      <p:ext uri="{BB962C8B-B14F-4D97-AF65-F5344CB8AC3E}">
        <p14:creationId xmlns:p14="http://schemas.microsoft.com/office/powerpoint/2010/main" val="791640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a Methodology</a:t>
            </a:r>
          </a:p>
        </p:txBody>
      </p:sp>
      <p:sp>
        <p:nvSpPr>
          <p:cNvPr id="3" name="Content Placeholder 2"/>
          <p:cNvSpPr>
            <a:spLocks noGrp="1"/>
          </p:cNvSpPr>
          <p:nvPr>
            <p:ph idx="1"/>
          </p:nvPr>
        </p:nvSpPr>
        <p:spPr/>
        <p:txBody>
          <a:bodyPr>
            <a:normAutofit/>
          </a:bodyPr>
          <a:lstStyle/>
          <a:p>
            <a:r>
              <a:rPr lang="en-US" dirty="0" smtClean="0"/>
              <a:t>Standards</a:t>
            </a:r>
          </a:p>
          <a:p>
            <a:pPr lvl="1"/>
            <a:r>
              <a:rPr lang="en-US" dirty="0" smtClean="0"/>
              <a:t>what </a:t>
            </a:r>
            <a:r>
              <a:rPr lang="en-US" dirty="0"/>
              <a:t>is permitted or not permitted </a:t>
            </a:r>
            <a:r>
              <a:rPr lang="en-US" dirty="0" smtClean="0"/>
              <a:t>in the </a:t>
            </a:r>
            <a:r>
              <a:rPr lang="en-US" dirty="0"/>
              <a:t>work product. There are notational </a:t>
            </a:r>
            <a:r>
              <a:rPr lang="en-US" dirty="0" smtClean="0"/>
              <a:t>standards (</a:t>
            </a:r>
            <a:r>
              <a:rPr lang="en-US" dirty="0"/>
              <a:t>which includes the programming language</a:t>
            </a:r>
            <a:r>
              <a:rPr lang="en-US" dirty="0" smtClean="0"/>
              <a:t>), management </a:t>
            </a:r>
            <a:r>
              <a:rPr lang="en-US" dirty="0"/>
              <a:t>and decision standards, and </a:t>
            </a:r>
            <a:r>
              <a:rPr lang="en-US" dirty="0" smtClean="0"/>
              <a:t>project conventions</a:t>
            </a:r>
            <a:r>
              <a:rPr lang="en-US" dirty="0"/>
              <a:t>. The methodology may leave </a:t>
            </a:r>
            <a:r>
              <a:rPr lang="en-US" dirty="0" smtClean="0"/>
              <a:t>certain standards </a:t>
            </a:r>
            <a:r>
              <a:rPr lang="en-US" dirty="0"/>
              <a:t>open, to be determined on the project.</a:t>
            </a:r>
          </a:p>
          <a:p>
            <a:r>
              <a:rPr lang="en-US" dirty="0" smtClean="0"/>
              <a:t>Quality</a:t>
            </a:r>
          </a:p>
          <a:p>
            <a:pPr lvl="1"/>
            <a:r>
              <a:rPr lang="en-US" dirty="0" smtClean="0"/>
              <a:t>what </a:t>
            </a:r>
            <a:r>
              <a:rPr lang="en-US" dirty="0"/>
              <a:t>rules, issues or concerns are to </a:t>
            </a:r>
            <a:r>
              <a:rPr lang="en-US" dirty="0" smtClean="0"/>
              <a:t>be tracked </a:t>
            </a:r>
            <a:r>
              <a:rPr lang="en-US" dirty="0"/>
              <a:t>for each deliverable or activity.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13</a:t>
            </a:fld>
            <a:endParaRPr lang="en-US" dirty="0"/>
          </a:p>
        </p:txBody>
      </p:sp>
    </p:spTree>
    <p:extLst>
      <p:ext uri="{BB962C8B-B14F-4D97-AF65-F5344CB8AC3E}">
        <p14:creationId xmlns:p14="http://schemas.microsoft.com/office/powerpoint/2010/main" val="717859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p:txBody>
          <a:bodyPr/>
          <a:lstStyle/>
          <a:p>
            <a:r>
              <a:rPr lang="en-US" altLang="en-US" dirty="0" smtClean="0"/>
              <a:t>IT project life cycles</a:t>
            </a:r>
          </a:p>
        </p:txBody>
      </p:sp>
      <p:sp>
        <p:nvSpPr>
          <p:cNvPr id="71682" name="Rectangle 3"/>
          <p:cNvSpPr>
            <a:spLocks noGrp="1" noChangeArrowheads="1"/>
          </p:cNvSpPr>
          <p:nvPr>
            <p:ph type="body" idx="1"/>
          </p:nvPr>
        </p:nvSpPr>
        <p:spPr/>
        <p:txBody>
          <a:bodyPr>
            <a:normAutofit/>
          </a:bodyPr>
          <a:lstStyle/>
          <a:p>
            <a:r>
              <a:rPr lang="en-US" altLang="en-US" dirty="0" smtClean="0"/>
              <a:t>IT projects have two concurrent life cycles:</a:t>
            </a:r>
          </a:p>
          <a:p>
            <a:pPr lvl="1"/>
            <a:r>
              <a:rPr lang="en-US" altLang="en-US" i="1" dirty="0" smtClean="0"/>
              <a:t>Project life </a:t>
            </a:r>
            <a:r>
              <a:rPr lang="en-US" altLang="en-US" dirty="0" smtClean="0"/>
              <a:t>cycle (PLC) encompasses all activities of project, including the System/Software Development Life Cycle (SDLC)</a:t>
            </a:r>
          </a:p>
          <a:p>
            <a:pPr lvl="1"/>
            <a:r>
              <a:rPr lang="en-US" altLang="en-US" dirty="0" smtClean="0"/>
              <a:t>PLC is directed toward achieving </a:t>
            </a:r>
            <a:r>
              <a:rPr lang="en-US" altLang="en-US" i="1" dirty="0" smtClean="0"/>
              <a:t>project</a:t>
            </a:r>
            <a:r>
              <a:rPr lang="en-US" altLang="en-US" dirty="0" smtClean="0"/>
              <a:t> requirements</a:t>
            </a:r>
          </a:p>
          <a:p>
            <a:pPr lvl="1"/>
            <a:r>
              <a:rPr lang="en-US" altLang="en-US" dirty="0" smtClean="0"/>
              <a:t>SDLC is directed toward achieving </a:t>
            </a:r>
            <a:r>
              <a:rPr lang="en-US" altLang="en-US" i="1" dirty="0" smtClean="0"/>
              <a:t>product</a:t>
            </a:r>
            <a:r>
              <a:rPr lang="en-US" altLang="en-US" dirty="0" smtClean="0"/>
              <a:t> requirements</a:t>
            </a:r>
          </a:p>
          <a:p>
            <a:r>
              <a:rPr lang="en-US" altLang="en-US" dirty="0" smtClean="0"/>
              <a:t>Both life cycle models are needed to manage an IT project</a:t>
            </a:r>
          </a:p>
          <a:p>
            <a:pPr lvl="1"/>
            <a:r>
              <a:rPr lang="en-US" altLang="en-US" dirty="0" smtClean="0"/>
              <a:t>PLC alone will not adequately address system development concerns</a:t>
            </a:r>
          </a:p>
          <a:p>
            <a:pPr lvl="1"/>
            <a:r>
              <a:rPr lang="en-US" altLang="en-US" dirty="0" smtClean="0"/>
              <a:t>SDLC alone will not adequately address business and product integration concerns</a:t>
            </a:r>
          </a:p>
          <a:p>
            <a:pPr lvl="1"/>
            <a:r>
              <a:rPr lang="en-US" altLang="en-US" dirty="0" smtClean="0"/>
              <a:t>Effective integration of the two life cycle models is essential to improving the likelihood of project success</a:t>
            </a:r>
          </a:p>
        </p:txBody>
      </p:sp>
      <p:sp>
        <p:nvSpPr>
          <p:cNvPr id="2" name="Slide Number Placeholder 1"/>
          <p:cNvSpPr>
            <a:spLocks noGrp="1"/>
          </p:cNvSpPr>
          <p:nvPr>
            <p:ph type="sldNum" sz="quarter" idx="12"/>
          </p:nvPr>
        </p:nvSpPr>
        <p:spPr/>
        <p:txBody>
          <a:bodyPr/>
          <a:lstStyle/>
          <a:p>
            <a:fld id="{B8DACC02-A2BD-4578-8E03-6D891060A695}" type="slidenum">
              <a:rPr lang="en-US" smtClean="0"/>
              <a:pPr/>
              <a:t>14</a:t>
            </a:fld>
            <a:endParaRPr lang="en-US" dirty="0"/>
          </a:p>
        </p:txBody>
      </p:sp>
    </p:spTree>
    <p:extLst>
      <p:ext uri="{BB962C8B-B14F-4D97-AF65-F5344CB8AC3E}">
        <p14:creationId xmlns:p14="http://schemas.microsoft.com/office/powerpoint/2010/main" val="10952105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Software Development Process</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15</a:t>
            </a:fld>
            <a:endParaRPr lang="en-US" dirty="0"/>
          </a:p>
        </p:txBody>
      </p:sp>
    </p:spTree>
    <p:extLst>
      <p:ext uri="{BB962C8B-B14F-4D97-AF65-F5344CB8AC3E}">
        <p14:creationId xmlns:p14="http://schemas.microsoft.com/office/powerpoint/2010/main" val="2007086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pPr eaLnBrk="1" hangingPunct="1"/>
            <a:r>
              <a:rPr lang="en-US" altLang="en-US" dirty="0" smtClean="0"/>
              <a:t>Software Development Process</a:t>
            </a:r>
          </a:p>
        </p:txBody>
      </p:sp>
      <p:sp>
        <p:nvSpPr>
          <p:cNvPr id="82946" name="Rectangle 3"/>
          <p:cNvSpPr>
            <a:spLocks noGrp="1" noChangeArrowheads="1"/>
          </p:cNvSpPr>
          <p:nvPr>
            <p:ph idx="1"/>
          </p:nvPr>
        </p:nvSpPr>
        <p:spPr/>
        <p:txBody>
          <a:bodyPr/>
          <a:lstStyle/>
          <a:p>
            <a:pPr eaLnBrk="1" hangingPunct="1"/>
            <a:r>
              <a:rPr lang="en-US" altLang="en-US" smtClean="0"/>
              <a:t>Ad hoc</a:t>
            </a:r>
          </a:p>
          <a:p>
            <a:pPr lvl="1" eaLnBrk="1" hangingPunct="1"/>
            <a:r>
              <a:rPr lang="en-US" altLang="en-US"/>
              <a:t>Code and Fix</a:t>
            </a:r>
          </a:p>
          <a:p>
            <a:pPr lvl="1" eaLnBrk="1" hangingPunct="1"/>
            <a:r>
              <a:rPr lang="en-US" altLang="en-US"/>
              <a:t>Rapid Prototyping</a:t>
            </a:r>
          </a:p>
          <a:p>
            <a:pPr eaLnBrk="1" hangingPunct="1"/>
            <a:r>
              <a:rPr lang="en-US" altLang="en-US" smtClean="0"/>
              <a:t>Prescriptive</a:t>
            </a:r>
          </a:p>
          <a:p>
            <a:pPr lvl="1" eaLnBrk="1" hangingPunct="1"/>
            <a:r>
              <a:rPr lang="en-US" altLang="en-US"/>
              <a:t>Linear/sequential (Classic and Waterfall)</a:t>
            </a:r>
          </a:p>
          <a:p>
            <a:pPr lvl="1" eaLnBrk="1" hangingPunct="1"/>
            <a:r>
              <a:rPr lang="en-US" altLang="en-US"/>
              <a:t>Evolutionary (Iterative/incremental or spiral)</a:t>
            </a:r>
          </a:p>
          <a:p>
            <a:pPr lvl="1" eaLnBrk="1" hangingPunct="1"/>
            <a:r>
              <a:rPr lang="en-US" altLang="en-US"/>
              <a:t>Unified Process</a:t>
            </a:r>
          </a:p>
          <a:p>
            <a:pPr eaLnBrk="1" hangingPunct="1"/>
            <a:r>
              <a:rPr lang="en-US" altLang="en-US" smtClean="0"/>
              <a:t>Adaptive</a:t>
            </a:r>
          </a:p>
          <a:p>
            <a:pPr lvl="1" eaLnBrk="1" hangingPunct="1"/>
            <a:r>
              <a:rPr lang="en-US" altLang="en-US"/>
              <a:t>Lean and agile methods</a:t>
            </a:r>
          </a:p>
        </p:txBody>
      </p:sp>
      <p:sp>
        <p:nvSpPr>
          <p:cNvPr id="2" name="Slide Number Placeholder 1"/>
          <p:cNvSpPr>
            <a:spLocks noGrp="1"/>
          </p:cNvSpPr>
          <p:nvPr>
            <p:ph type="sldNum" sz="quarter" idx="12"/>
          </p:nvPr>
        </p:nvSpPr>
        <p:spPr/>
        <p:txBody>
          <a:bodyPr/>
          <a:lstStyle/>
          <a:p>
            <a:fld id="{B8DACC02-A2BD-4578-8E03-6D891060A695}" type="slidenum">
              <a:rPr lang="en-US" smtClean="0"/>
              <a:pPr/>
              <a:t>16</a:t>
            </a:fld>
            <a:endParaRPr lang="en-US" dirty="0"/>
          </a:p>
        </p:txBody>
      </p:sp>
    </p:spTree>
    <p:extLst>
      <p:ext uri="{BB962C8B-B14F-4D97-AF65-F5344CB8AC3E}">
        <p14:creationId xmlns:p14="http://schemas.microsoft.com/office/powerpoint/2010/main" val="39262785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Plan-driven Methodology</a:t>
            </a:r>
            <a:endParaRPr lang="en-US" dirty="0"/>
          </a:p>
        </p:txBody>
      </p:sp>
      <p:sp>
        <p:nvSpPr>
          <p:cNvPr id="3" name="Content Placeholder 2"/>
          <p:cNvSpPr>
            <a:spLocks noGrp="1"/>
          </p:cNvSpPr>
          <p:nvPr>
            <p:ph idx="1"/>
          </p:nvPr>
        </p:nvSpPr>
        <p:spPr/>
        <p:txBody>
          <a:bodyPr/>
          <a:lstStyle/>
          <a:p>
            <a:r>
              <a:rPr lang="en-US" dirty="0" smtClean="0"/>
              <a:t>The </a:t>
            </a:r>
            <a:r>
              <a:rPr lang="en-US" dirty="0"/>
              <a:t>“traditional” way to develop software</a:t>
            </a:r>
          </a:p>
          <a:p>
            <a:r>
              <a:rPr lang="en-US" dirty="0" smtClean="0"/>
              <a:t>Based </a:t>
            </a:r>
            <a:r>
              <a:rPr lang="en-US" dirty="0"/>
              <a:t>on system engineering and </a:t>
            </a:r>
            <a:r>
              <a:rPr lang="en-US" dirty="0" smtClean="0"/>
              <a:t>quality disciplines </a:t>
            </a:r>
            <a:r>
              <a:rPr lang="en-US" dirty="0"/>
              <a:t>(process improvement)</a:t>
            </a:r>
          </a:p>
          <a:p>
            <a:r>
              <a:rPr lang="en-US" dirty="0" smtClean="0"/>
              <a:t>Standards </a:t>
            </a:r>
            <a:r>
              <a:rPr lang="en-US" dirty="0"/>
              <a:t>developed from DoD &amp; industry </a:t>
            </a:r>
            <a:r>
              <a:rPr lang="en-US" dirty="0" smtClean="0"/>
              <a:t>to make </a:t>
            </a:r>
            <a:r>
              <a:rPr lang="en-US" dirty="0"/>
              <a:t>process fit a systems </a:t>
            </a:r>
            <a:r>
              <a:rPr lang="en-US" dirty="0" smtClean="0"/>
              <a:t>approach </a:t>
            </a:r>
          </a:p>
          <a:p>
            <a:r>
              <a:rPr lang="en-US" dirty="0" smtClean="0"/>
              <a:t>Values well defined work products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17</a:t>
            </a:fld>
            <a:endParaRPr lang="en-US" dirty="0"/>
          </a:p>
        </p:txBody>
      </p:sp>
    </p:spTree>
    <p:extLst>
      <p:ext uri="{BB962C8B-B14F-4D97-AF65-F5344CB8AC3E}">
        <p14:creationId xmlns:p14="http://schemas.microsoft.com/office/powerpoint/2010/main" val="1677364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Plan-driven Characteristics</a:t>
            </a:r>
            <a:endParaRPr lang="en-US" dirty="0"/>
          </a:p>
        </p:txBody>
      </p:sp>
      <p:sp>
        <p:nvSpPr>
          <p:cNvPr id="3" name="Content Placeholder 2"/>
          <p:cNvSpPr>
            <a:spLocks noGrp="1"/>
          </p:cNvSpPr>
          <p:nvPr>
            <p:ph idx="1"/>
          </p:nvPr>
        </p:nvSpPr>
        <p:spPr/>
        <p:txBody>
          <a:bodyPr>
            <a:normAutofit lnSpcReduction="10000"/>
          </a:bodyPr>
          <a:lstStyle/>
          <a:p>
            <a:r>
              <a:rPr lang="en-US" dirty="0" smtClean="0"/>
              <a:t>Focus </a:t>
            </a:r>
            <a:r>
              <a:rPr lang="en-US" dirty="0"/>
              <a:t>on repeatability and predictability</a:t>
            </a:r>
          </a:p>
          <a:p>
            <a:r>
              <a:rPr lang="en-US" dirty="0" smtClean="0"/>
              <a:t>Defined</a:t>
            </a:r>
            <a:r>
              <a:rPr lang="en-US" dirty="0"/>
              <a:t>, standardized, and incrementally </a:t>
            </a:r>
            <a:r>
              <a:rPr lang="en-US" dirty="0" smtClean="0"/>
              <a:t>improving processes</a:t>
            </a:r>
            <a:endParaRPr lang="en-US" dirty="0"/>
          </a:p>
          <a:p>
            <a:r>
              <a:rPr lang="en-US" dirty="0" smtClean="0"/>
              <a:t>Thorough </a:t>
            </a:r>
            <a:r>
              <a:rPr lang="en-US" dirty="0"/>
              <a:t>documentation</a:t>
            </a:r>
          </a:p>
          <a:p>
            <a:r>
              <a:rPr lang="en-US" dirty="0" smtClean="0"/>
              <a:t>A </a:t>
            </a:r>
            <a:r>
              <a:rPr lang="en-US" dirty="0"/>
              <a:t>software system architecture defined up-front</a:t>
            </a:r>
          </a:p>
          <a:p>
            <a:r>
              <a:rPr lang="en-US" dirty="0" smtClean="0"/>
              <a:t>Detailed </a:t>
            </a:r>
            <a:r>
              <a:rPr lang="en-US" dirty="0"/>
              <a:t>plans, workflow, roles, responsibilities</a:t>
            </a:r>
            <a:r>
              <a:rPr lang="en-US" dirty="0" smtClean="0"/>
              <a:t>, and </a:t>
            </a:r>
            <a:r>
              <a:rPr lang="en-US" dirty="0"/>
              <a:t>work product descriptions</a:t>
            </a:r>
          </a:p>
          <a:p>
            <a:r>
              <a:rPr lang="en-US" dirty="0" smtClean="0"/>
              <a:t>Process </a:t>
            </a:r>
            <a:r>
              <a:rPr lang="en-US" dirty="0"/>
              <a:t>group containing resources for specialists</a:t>
            </a:r>
            <a:r>
              <a:rPr lang="en-US" dirty="0" smtClean="0"/>
              <a:t>: process </a:t>
            </a:r>
            <a:r>
              <a:rPr lang="en-US" dirty="0"/>
              <a:t>monitoring, controlling, and educating</a:t>
            </a:r>
          </a:p>
          <a:p>
            <a:r>
              <a:rPr lang="en-US" dirty="0" smtClean="0"/>
              <a:t>On-going </a:t>
            </a:r>
            <a:r>
              <a:rPr lang="en-US" dirty="0"/>
              <a:t>risk management</a:t>
            </a:r>
          </a:p>
          <a:p>
            <a:r>
              <a:rPr lang="en-US" dirty="0" smtClean="0"/>
              <a:t>Focus </a:t>
            </a:r>
            <a:r>
              <a:rPr lang="en-US" dirty="0"/>
              <a:t>on verification and validation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18</a:t>
            </a:fld>
            <a:endParaRPr lang="en-US" dirty="0"/>
          </a:p>
        </p:txBody>
      </p:sp>
    </p:spTree>
    <p:extLst>
      <p:ext uri="{BB962C8B-B14F-4D97-AF65-F5344CB8AC3E}">
        <p14:creationId xmlns:p14="http://schemas.microsoft.com/office/powerpoint/2010/main" val="3100450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sz="4000" dirty="0"/>
              <a:t>Sequential (</a:t>
            </a:r>
            <a:r>
              <a:rPr lang="ja-JP" altLang="en-US" sz="4000" dirty="0"/>
              <a:t>‘</a:t>
            </a:r>
            <a:r>
              <a:rPr lang="en-US" altLang="ja-JP" sz="4000" dirty="0"/>
              <a:t>waterfall</a:t>
            </a:r>
            <a:r>
              <a:rPr lang="ja-JP" altLang="en-US" sz="4000" dirty="0"/>
              <a:t>’</a:t>
            </a:r>
            <a:r>
              <a:rPr lang="en-US" altLang="ja-JP" sz="4000" dirty="0"/>
              <a:t>) methodology</a:t>
            </a:r>
            <a:endParaRPr lang="en-US" altLang="en-US" sz="4000" dirty="0"/>
          </a:p>
        </p:txBody>
      </p:sp>
      <p:sp>
        <p:nvSpPr>
          <p:cNvPr id="56323" name="Rectangle 3"/>
          <p:cNvSpPr>
            <a:spLocks noGrp="1" noChangeArrowheads="1"/>
          </p:cNvSpPr>
          <p:nvPr>
            <p:ph type="body" idx="1"/>
          </p:nvPr>
        </p:nvSpPr>
        <p:spPr/>
        <p:txBody>
          <a:bodyPr/>
          <a:lstStyle/>
          <a:p>
            <a:r>
              <a:rPr lang="en-US" altLang="en-US" smtClean="0"/>
              <a:t>The term </a:t>
            </a:r>
            <a:r>
              <a:rPr lang="en-US" altLang="en-US" i="1" smtClean="0"/>
              <a:t>waterfall</a:t>
            </a:r>
            <a:r>
              <a:rPr lang="en-US" altLang="en-US" smtClean="0"/>
              <a:t> was coined by Winston Royce in a 1970 paper titled </a:t>
            </a:r>
            <a:r>
              <a:rPr lang="en-US" altLang="en-US" i="1" smtClean="0"/>
              <a:t>Managing the Development of Large Software Systems</a:t>
            </a:r>
            <a:r>
              <a:rPr lang="en-US" altLang="en-US" smtClean="0"/>
              <a:t>, in the Proceedings of IEEE WESCON</a:t>
            </a:r>
          </a:p>
          <a:p>
            <a:r>
              <a:rPr lang="en-US" altLang="en-US" smtClean="0"/>
              <a:t>The paper used the sequential waterfall approach as an example of an </a:t>
            </a:r>
            <a:r>
              <a:rPr lang="en-US" altLang="en-US" b="1" i="1" smtClean="0"/>
              <a:t>ill-conceived, risk-prone practice </a:t>
            </a:r>
            <a:r>
              <a:rPr lang="en-US" altLang="en-US" smtClean="0"/>
              <a:t>for developing large systems</a:t>
            </a:r>
          </a:p>
          <a:p>
            <a:r>
              <a:rPr lang="en-US" altLang="en-US" smtClean="0"/>
              <a:t>Royce advocated a series of iterative feedback loops among the development stages, incrementally gaining learning value from working software</a:t>
            </a:r>
          </a:p>
          <a:p>
            <a:r>
              <a:rPr lang="en-US" altLang="en-US" smtClean="0"/>
              <a:t>Instead of adopting the approach Royce advocated, managers and practitioners adopted its </a:t>
            </a:r>
            <a:r>
              <a:rPr lang="en-US" altLang="en-US" i="1" smtClean="0"/>
              <a:t>anti-form, without </a:t>
            </a:r>
            <a:r>
              <a:rPr lang="en-US" altLang="en-US" smtClean="0"/>
              <a:t>feedback loops</a:t>
            </a:r>
          </a:p>
        </p:txBody>
      </p:sp>
      <p:sp>
        <p:nvSpPr>
          <p:cNvPr id="2" name="Slide Number Placeholder 1"/>
          <p:cNvSpPr>
            <a:spLocks noGrp="1"/>
          </p:cNvSpPr>
          <p:nvPr>
            <p:ph type="sldNum" sz="quarter" idx="12"/>
          </p:nvPr>
        </p:nvSpPr>
        <p:spPr/>
        <p:txBody>
          <a:bodyPr/>
          <a:lstStyle/>
          <a:p>
            <a:fld id="{B8DACC02-A2BD-4578-8E03-6D891060A695}" type="slidenum">
              <a:rPr lang="en-US" smtClean="0"/>
              <a:pPr/>
              <a:t>19</a:t>
            </a:fld>
            <a:endParaRPr lang="en-US" dirty="0"/>
          </a:p>
        </p:txBody>
      </p:sp>
    </p:spTree>
    <p:extLst>
      <p:ext uri="{BB962C8B-B14F-4D97-AF65-F5344CB8AC3E}">
        <p14:creationId xmlns:p14="http://schemas.microsoft.com/office/powerpoint/2010/main" val="36425810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3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3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3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a:t>Methodology </a:t>
            </a:r>
            <a:r>
              <a:rPr lang="en-US" dirty="0" smtClean="0"/>
              <a:t>Concepts</a:t>
            </a:r>
          </a:p>
          <a:p>
            <a:r>
              <a:rPr lang="en-US" dirty="0"/>
              <a:t>Software Development </a:t>
            </a:r>
            <a:r>
              <a:rPr lang="en-US" dirty="0" smtClean="0"/>
              <a:t>Process</a:t>
            </a:r>
          </a:p>
          <a:p>
            <a:r>
              <a:rPr lang="en-US" dirty="0"/>
              <a:t>Agile Project </a:t>
            </a:r>
            <a:r>
              <a:rPr lang="en-US" dirty="0" smtClean="0"/>
              <a:t>Management</a:t>
            </a:r>
          </a:p>
          <a:p>
            <a:r>
              <a:rPr lang="en-US" dirty="0"/>
              <a:t>DevOps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a:t>
            </a:fld>
            <a:endParaRPr lang="en-US" dirty="0"/>
          </a:p>
        </p:txBody>
      </p:sp>
    </p:spTree>
    <p:extLst>
      <p:ext uri="{BB962C8B-B14F-4D97-AF65-F5344CB8AC3E}">
        <p14:creationId xmlns:p14="http://schemas.microsoft.com/office/powerpoint/2010/main" val="15920609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Lst>
        </p:spPr>
        <p:txBody>
          <a:bodyPr/>
          <a:lstStyle/>
          <a:p>
            <a:r>
              <a:rPr lang="en-US" altLang="en-US" smtClean="0">
                <a:effectLst/>
              </a:rPr>
              <a:t>Waterfall SDLC</a:t>
            </a:r>
          </a:p>
        </p:txBody>
      </p:sp>
      <p:sp>
        <p:nvSpPr>
          <p:cNvPr id="56323" name="Rectangle 3"/>
          <p:cNvSpPr>
            <a:spLocks noGrp="1" noChangeArrowheads="1"/>
          </p:cNvSpPr>
          <p:nvPr>
            <p:ph type="body" idx="1"/>
          </p:nvPr>
        </p:nvSpPr>
        <p:spPr/>
        <p:txBody>
          <a:bodyPr/>
          <a:lstStyle/>
          <a:p>
            <a:r>
              <a:rPr lang="en-US" altLang="en-US" smtClean="0"/>
              <a:t>Each phase is marked by completion of Deliverables</a:t>
            </a:r>
          </a:p>
          <a:p>
            <a:r>
              <a:rPr lang="en-US" altLang="en-US" smtClean="0"/>
              <a:t>The primary software project phases:</a:t>
            </a:r>
          </a:p>
          <a:p>
            <a:pPr lvl="1"/>
            <a:r>
              <a:rPr lang="en-US" altLang="en-US"/>
              <a:t>Requirements</a:t>
            </a:r>
          </a:p>
          <a:p>
            <a:pPr lvl="1"/>
            <a:r>
              <a:rPr lang="en-US" altLang="en-US"/>
              <a:t>Analysis</a:t>
            </a:r>
          </a:p>
          <a:p>
            <a:pPr lvl="1"/>
            <a:r>
              <a:rPr lang="en-US" altLang="en-US"/>
              <a:t>Design</a:t>
            </a:r>
          </a:p>
          <a:p>
            <a:pPr lvl="1"/>
            <a:r>
              <a:rPr lang="en-US" altLang="en-US"/>
              <a:t>Construction</a:t>
            </a:r>
          </a:p>
          <a:p>
            <a:pPr lvl="1"/>
            <a:r>
              <a:rPr lang="en-US" altLang="en-US"/>
              <a:t>Quality Assurance (aka Testing)</a:t>
            </a:r>
          </a:p>
          <a:p>
            <a:pPr lvl="1"/>
            <a:r>
              <a:rPr lang="en-US" altLang="en-US"/>
              <a:t>Deployment</a:t>
            </a:r>
          </a:p>
          <a:p>
            <a:endParaRPr lang="en-US" altLang="en-US" smtClean="0"/>
          </a:p>
        </p:txBody>
      </p:sp>
      <p:sp>
        <p:nvSpPr>
          <p:cNvPr id="2" name="Slide Number Placeholder 1"/>
          <p:cNvSpPr>
            <a:spLocks noGrp="1"/>
          </p:cNvSpPr>
          <p:nvPr>
            <p:ph type="sldNum" sz="quarter" idx="12"/>
          </p:nvPr>
        </p:nvSpPr>
        <p:spPr/>
        <p:txBody>
          <a:bodyPr/>
          <a:lstStyle/>
          <a:p>
            <a:fld id="{B8DACC02-A2BD-4578-8E03-6D891060A695}" type="slidenum">
              <a:rPr lang="en-US" smtClean="0"/>
              <a:pPr/>
              <a:t>20</a:t>
            </a:fld>
            <a:endParaRPr lang="en-US" dirty="0"/>
          </a:p>
        </p:txBody>
      </p:sp>
    </p:spTree>
    <p:extLst>
      <p:ext uri="{BB962C8B-B14F-4D97-AF65-F5344CB8AC3E}">
        <p14:creationId xmlns:p14="http://schemas.microsoft.com/office/powerpoint/2010/main" val="40002542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3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3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32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32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32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32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3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bldLvl="2"/>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altLang="en-US" sz="4000">
                <a:effectLst>
                  <a:outerShdw blurRad="38100" dist="38100" dir="2700000" algn="tl">
                    <a:srgbClr val="C0C0C0"/>
                  </a:outerShdw>
                </a:effectLst>
              </a:rPr>
              <a:t>Waterfall SDLC</a:t>
            </a:r>
          </a:p>
        </p:txBody>
      </p:sp>
      <p:pic>
        <p:nvPicPr>
          <p:cNvPr id="89092" name="Picture 7" descr="Waterfall Mode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7527" y="1767609"/>
            <a:ext cx="5236653" cy="3682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6073744" y="1592562"/>
            <a:ext cx="5924550" cy="3857625"/>
          </a:xfrm>
          <a:prstGeom prst="rect">
            <a:avLst/>
          </a:prstGeom>
        </p:spPr>
      </p:pic>
      <p:sp>
        <p:nvSpPr>
          <p:cNvPr id="3" name="Slide Number Placeholder 2"/>
          <p:cNvSpPr>
            <a:spLocks noGrp="1"/>
          </p:cNvSpPr>
          <p:nvPr>
            <p:ph type="sldNum" sz="quarter" idx="12"/>
          </p:nvPr>
        </p:nvSpPr>
        <p:spPr/>
        <p:txBody>
          <a:bodyPr/>
          <a:lstStyle/>
          <a:p>
            <a:fld id="{B8DACC02-A2BD-4578-8E03-6D891060A695}" type="slidenum">
              <a:rPr lang="en-US" smtClean="0"/>
              <a:pPr/>
              <a:t>21</a:t>
            </a:fld>
            <a:endParaRPr lang="en-US" dirty="0"/>
          </a:p>
        </p:txBody>
      </p:sp>
    </p:spTree>
    <p:extLst>
      <p:ext uri="{BB962C8B-B14F-4D97-AF65-F5344CB8AC3E}">
        <p14:creationId xmlns:p14="http://schemas.microsoft.com/office/powerpoint/2010/main" val="6658465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altLang="en-US" sz="4000" dirty="0"/>
              <a:t>Waterfall system development model</a:t>
            </a:r>
          </a:p>
        </p:txBody>
      </p:sp>
      <p:sp>
        <p:nvSpPr>
          <p:cNvPr id="93186" name="Rectangle 3"/>
          <p:cNvSpPr>
            <a:spLocks noGrp="1" noChangeArrowheads="1"/>
          </p:cNvSpPr>
          <p:nvPr>
            <p:ph type="body" idx="1"/>
          </p:nvPr>
        </p:nvSpPr>
        <p:spPr/>
        <p:txBody>
          <a:bodyPr/>
          <a:lstStyle/>
          <a:p>
            <a:r>
              <a:rPr lang="en-US" altLang="en-US" smtClean="0"/>
              <a:t>Highly-sequential process</a:t>
            </a:r>
          </a:p>
          <a:p>
            <a:r>
              <a:rPr lang="en-US" altLang="en-US" smtClean="0"/>
              <a:t>Failure symptoms:</a:t>
            </a:r>
          </a:p>
          <a:p>
            <a:pPr lvl="1"/>
            <a:r>
              <a:rPr lang="en-US" altLang="en-US"/>
              <a:t>Protracted integration and late design breakage</a:t>
            </a:r>
          </a:p>
          <a:p>
            <a:pPr lvl="1"/>
            <a:r>
              <a:rPr lang="en-US" altLang="en-US"/>
              <a:t>Late risk resolution</a:t>
            </a:r>
          </a:p>
          <a:p>
            <a:pPr lvl="1"/>
            <a:r>
              <a:rPr lang="en-US" altLang="en-US"/>
              <a:t>Requirements-driven functional decomposition</a:t>
            </a:r>
          </a:p>
          <a:p>
            <a:pPr lvl="1"/>
            <a:r>
              <a:rPr lang="en-US" altLang="en-US"/>
              <a:t>Adversarial stakeholder relationships</a:t>
            </a:r>
          </a:p>
          <a:p>
            <a:pPr lvl="1"/>
            <a:r>
              <a:rPr lang="en-US" altLang="en-US"/>
              <a:t>Focus on documents and review meetings</a:t>
            </a:r>
          </a:p>
          <a:p>
            <a:r>
              <a:rPr lang="en-US" altLang="en-US" smtClean="0"/>
              <a:t>Still followed (in name or practice) by many organizations, usually a modified version</a:t>
            </a:r>
          </a:p>
        </p:txBody>
      </p:sp>
      <p:sp>
        <p:nvSpPr>
          <p:cNvPr id="2" name="Slide Number Placeholder 1"/>
          <p:cNvSpPr>
            <a:spLocks noGrp="1"/>
          </p:cNvSpPr>
          <p:nvPr>
            <p:ph type="sldNum" sz="quarter" idx="12"/>
          </p:nvPr>
        </p:nvSpPr>
        <p:spPr/>
        <p:txBody>
          <a:bodyPr/>
          <a:lstStyle/>
          <a:p>
            <a:fld id="{B8DACC02-A2BD-4578-8E03-6D891060A695}" type="slidenum">
              <a:rPr lang="en-US" smtClean="0"/>
              <a:pPr/>
              <a:t>22</a:t>
            </a:fld>
            <a:endParaRPr lang="en-US" dirty="0"/>
          </a:p>
        </p:txBody>
      </p:sp>
    </p:spTree>
    <p:extLst>
      <p:ext uri="{BB962C8B-B14F-4D97-AF65-F5344CB8AC3E}">
        <p14:creationId xmlns:p14="http://schemas.microsoft.com/office/powerpoint/2010/main" val="19273832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altLang="en-US" sz="4000" dirty="0"/>
              <a:t>Waterfall system development model</a:t>
            </a:r>
          </a:p>
        </p:txBody>
      </p:sp>
      <p:sp>
        <p:nvSpPr>
          <p:cNvPr id="95234" name="Rectangle 3"/>
          <p:cNvSpPr>
            <a:spLocks noGrp="1" noChangeArrowheads="1"/>
          </p:cNvSpPr>
          <p:nvPr>
            <p:ph type="body" idx="1"/>
          </p:nvPr>
        </p:nvSpPr>
        <p:spPr/>
        <p:txBody>
          <a:bodyPr/>
          <a:lstStyle/>
          <a:p>
            <a:pPr>
              <a:buFont typeface="Wingdings" panose="05000000000000000000" pitchFamily="2" charset="2"/>
              <a:buNone/>
            </a:pPr>
            <a:r>
              <a:rPr lang="en-US" altLang="en-US" smtClean="0"/>
              <a:t>Sequential: suitable projects and management approaches</a:t>
            </a:r>
          </a:p>
          <a:p>
            <a:r>
              <a:rPr lang="en-US" altLang="en-US" smtClean="0"/>
              <a:t>A sequential SDLC is suitable for projects with:</a:t>
            </a:r>
          </a:p>
          <a:p>
            <a:pPr lvl="1"/>
            <a:r>
              <a:rPr lang="en-US" altLang="en-US" smtClean="0"/>
              <a:t>Clear, unambiguous, and stable user requirements</a:t>
            </a:r>
          </a:p>
          <a:p>
            <a:pPr lvl="1"/>
            <a:r>
              <a:rPr lang="en-US" altLang="en-US" smtClean="0"/>
              <a:t>Familiar, proven technology</a:t>
            </a:r>
          </a:p>
          <a:p>
            <a:pPr lvl="1"/>
            <a:r>
              <a:rPr lang="en-US" altLang="en-US" smtClean="0"/>
              <a:t>Low complexity</a:t>
            </a:r>
          </a:p>
          <a:p>
            <a:pPr lvl="1"/>
            <a:r>
              <a:rPr lang="en-US" altLang="en-US" smtClean="0"/>
              <a:t>Adequate time</a:t>
            </a:r>
          </a:p>
          <a:p>
            <a:pPr lvl="1"/>
            <a:r>
              <a:rPr lang="en-US" altLang="en-US" smtClean="0"/>
              <a:t>Stable schedule</a:t>
            </a:r>
          </a:p>
          <a:p>
            <a:r>
              <a:rPr lang="en-US" altLang="en-US" smtClean="0"/>
              <a:t>A project meeting most of these criteria can use conventional project management practices, such a big, up-front planning and conventional risk assessment</a:t>
            </a:r>
          </a:p>
        </p:txBody>
      </p:sp>
      <p:sp>
        <p:nvSpPr>
          <p:cNvPr id="2" name="Slide Number Placeholder 1"/>
          <p:cNvSpPr>
            <a:spLocks noGrp="1"/>
          </p:cNvSpPr>
          <p:nvPr>
            <p:ph type="sldNum" sz="quarter" idx="12"/>
          </p:nvPr>
        </p:nvSpPr>
        <p:spPr/>
        <p:txBody>
          <a:bodyPr/>
          <a:lstStyle/>
          <a:p>
            <a:fld id="{B8DACC02-A2BD-4578-8E03-6D891060A695}" type="slidenum">
              <a:rPr lang="en-US" smtClean="0"/>
              <a:pPr/>
              <a:t>23</a:t>
            </a:fld>
            <a:endParaRPr lang="en-US" dirty="0"/>
          </a:p>
        </p:txBody>
      </p:sp>
    </p:spTree>
    <p:extLst>
      <p:ext uri="{BB962C8B-B14F-4D97-AF65-F5344CB8AC3E}">
        <p14:creationId xmlns:p14="http://schemas.microsoft.com/office/powerpoint/2010/main" val="446002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Evolutionary methodologies </a:t>
            </a:r>
          </a:p>
        </p:txBody>
      </p:sp>
      <p:sp>
        <p:nvSpPr>
          <p:cNvPr id="97282" name="Content Placeholder 2"/>
          <p:cNvSpPr>
            <a:spLocks noGrp="1"/>
          </p:cNvSpPr>
          <p:nvPr>
            <p:ph idx="1"/>
          </p:nvPr>
        </p:nvSpPr>
        <p:spPr/>
        <p:txBody>
          <a:bodyPr>
            <a:normAutofit/>
          </a:bodyPr>
          <a:lstStyle/>
          <a:p>
            <a:r>
              <a:rPr lang="en-US" altLang="en-US" sz="2000" dirty="0"/>
              <a:t>An </a:t>
            </a:r>
            <a:r>
              <a:rPr lang="en-US" altLang="en-US" sz="2000" i="1" dirty="0"/>
              <a:t>evolutionary methodology </a:t>
            </a:r>
            <a:r>
              <a:rPr lang="en-US" altLang="en-US" sz="2000" dirty="0"/>
              <a:t>follows an iterative and incremental approach that allows the start of development with incomplete, imperfect knowledge </a:t>
            </a:r>
          </a:p>
          <a:p>
            <a:r>
              <a:rPr lang="en-US" altLang="en-US" sz="2000" dirty="0"/>
              <a:t>An iterative and incremental process is like solving a jigsaw puzzle: neither top-down nor bottom-up but accretionary and convergent </a:t>
            </a:r>
          </a:p>
          <a:p>
            <a:r>
              <a:rPr lang="en-US" altLang="en-US" sz="2000" dirty="0"/>
              <a:t>An iterative and incremental process offers these advantages: </a:t>
            </a:r>
          </a:p>
          <a:p>
            <a:pPr lvl="1"/>
            <a:r>
              <a:rPr lang="en-US" altLang="en-US" sz="1800" dirty="0" smtClean="0"/>
              <a:t>Logical progress toward evolving a robust architecture </a:t>
            </a:r>
          </a:p>
          <a:p>
            <a:pPr lvl="1"/>
            <a:r>
              <a:rPr lang="en-US" altLang="en-US" sz="1800" dirty="0" smtClean="0"/>
              <a:t>Effective management of changing requirements </a:t>
            </a:r>
          </a:p>
          <a:p>
            <a:pPr lvl="1"/>
            <a:r>
              <a:rPr lang="en-US" altLang="en-US" sz="1800" dirty="0" smtClean="0"/>
              <a:t>Effective means to address changes in planning </a:t>
            </a:r>
          </a:p>
          <a:p>
            <a:pPr lvl="1"/>
            <a:r>
              <a:rPr lang="en-US" altLang="en-US" sz="1800" dirty="0" smtClean="0"/>
              <a:t>Ability to perform continuous integration </a:t>
            </a:r>
          </a:p>
          <a:p>
            <a:pPr lvl="1"/>
            <a:r>
              <a:rPr lang="en-US" altLang="en-US" sz="1800" dirty="0" smtClean="0"/>
              <a:t>Early understanding of the system (the </a:t>
            </a:r>
            <a:r>
              <a:rPr lang="ja-JP" altLang="en-US" sz="1800" dirty="0" smtClean="0"/>
              <a:t>‘</a:t>
            </a:r>
            <a:r>
              <a:rPr lang="en-US" altLang="ja-JP" sz="1800" dirty="0" smtClean="0"/>
              <a:t>Hello world!</a:t>
            </a:r>
            <a:r>
              <a:rPr lang="ja-JP" altLang="en-US" sz="1800" dirty="0" smtClean="0"/>
              <a:t>’</a:t>
            </a:r>
            <a:r>
              <a:rPr lang="en-US" altLang="ja-JP" sz="1800" dirty="0" smtClean="0"/>
              <a:t> effect) </a:t>
            </a:r>
          </a:p>
          <a:p>
            <a:pPr lvl="1"/>
            <a:r>
              <a:rPr lang="en-US" altLang="en-US" sz="1800" dirty="0" smtClean="0"/>
              <a:t>Ongoing risk assessment </a:t>
            </a:r>
          </a:p>
          <a:p>
            <a:r>
              <a:rPr lang="en-US" altLang="en-US" sz="2000" dirty="0"/>
              <a:t>Evolutionary methodologies are incremental at both the macro (project- scale) and micro (working team) process levels</a:t>
            </a:r>
          </a:p>
        </p:txBody>
      </p:sp>
      <p:sp>
        <p:nvSpPr>
          <p:cNvPr id="3" name="Slide Number Placeholder 2"/>
          <p:cNvSpPr>
            <a:spLocks noGrp="1"/>
          </p:cNvSpPr>
          <p:nvPr>
            <p:ph type="sldNum" sz="quarter" idx="12"/>
          </p:nvPr>
        </p:nvSpPr>
        <p:spPr/>
        <p:txBody>
          <a:bodyPr/>
          <a:lstStyle/>
          <a:p>
            <a:fld id="{B8DACC02-A2BD-4578-8E03-6D891060A695}" type="slidenum">
              <a:rPr lang="en-US" smtClean="0"/>
              <a:pPr/>
              <a:t>24</a:t>
            </a:fld>
            <a:endParaRPr lang="en-US" dirty="0"/>
          </a:p>
        </p:txBody>
      </p:sp>
    </p:spTree>
    <p:extLst>
      <p:ext uri="{BB962C8B-B14F-4D97-AF65-F5344CB8AC3E}">
        <p14:creationId xmlns:p14="http://schemas.microsoft.com/office/powerpoint/2010/main" val="27700765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p:txBody>
          <a:bodyPr/>
          <a:lstStyle/>
          <a:p>
            <a:pPr eaLnBrk="1" hangingPunct="1"/>
            <a:r>
              <a:rPr lang="en-US" altLang="en-US" dirty="0" smtClean="0"/>
              <a:t>Iterative system development model</a:t>
            </a:r>
          </a:p>
        </p:txBody>
      </p:sp>
      <p:sp>
        <p:nvSpPr>
          <p:cNvPr id="98306" name="Rectangle 3"/>
          <p:cNvSpPr>
            <a:spLocks noGrp="1" noChangeArrowheads="1"/>
          </p:cNvSpPr>
          <p:nvPr>
            <p:ph type="body" idx="1"/>
          </p:nvPr>
        </p:nvSpPr>
        <p:spPr/>
        <p:txBody>
          <a:bodyPr/>
          <a:lstStyle/>
          <a:p>
            <a:pPr eaLnBrk="1" hangingPunct="1">
              <a:lnSpc>
                <a:spcPct val="95000"/>
              </a:lnSpc>
            </a:pPr>
            <a:r>
              <a:rPr lang="en-US" altLang="en-US" dirty="0" smtClean="0"/>
              <a:t>Non-linear approach to system development</a:t>
            </a:r>
          </a:p>
          <a:p>
            <a:pPr eaLnBrk="1" hangingPunct="1">
              <a:lnSpc>
                <a:spcPct val="95000"/>
              </a:lnSpc>
            </a:pPr>
            <a:r>
              <a:rPr lang="en-US" altLang="en-US" dirty="0" smtClean="0"/>
              <a:t>Incorporates top five principles of modern development processes:</a:t>
            </a:r>
          </a:p>
          <a:p>
            <a:pPr lvl="1" eaLnBrk="1" hangingPunct="1">
              <a:lnSpc>
                <a:spcPct val="95000"/>
              </a:lnSpc>
            </a:pPr>
            <a:r>
              <a:rPr lang="en-US" altLang="en-US" i="1" u="sng" dirty="0"/>
              <a:t>Architecture first</a:t>
            </a:r>
            <a:r>
              <a:rPr lang="en-US" altLang="en-US" dirty="0"/>
              <a:t>. Provides the central design element</a:t>
            </a:r>
          </a:p>
          <a:p>
            <a:pPr lvl="1" eaLnBrk="1" hangingPunct="1">
              <a:lnSpc>
                <a:spcPct val="95000"/>
              </a:lnSpc>
            </a:pPr>
            <a:r>
              <a:rPr lang="en-US" altLang="en-US" i="1" u="sng" dirty="0"/>
              <a:t>Iterative life-cycle process</a:t>
            </a:r>
            <a:r>
              <a:rPr lang="en-US" altLang="en-US" dirty="0"/>
              <a:t>. Provides the essential risk management element</a:t>
            </a:r>
          </a:p>
          <a:p>
            <a:pPr lvl="1" eaLnBrk="1" hangingPunct="1">
              <a:lnSpc>
                <a:spcPct val="95000"/>
              </a:lnSpc>
            </a:pPr>
            <a:r>
              <a:rPr lang="en-US" altLang="en-US" i="1" u="sng" dirty="0"/>
              <a:t>Component-based development</a:t>
            </a:r>
            <a:r>
              <a:rPr lang="en-US" altLang="en-US" u="sng" dirty="0"/>
              <a:t>. </a:t>
            </a:r>
            <a:r>
              <a:rPr lang="en-US" altLang="en-US" dirty="0"/>
              <a:t>Provides the technology element</a:t>
            </a:r>
          </a:p>
          <a:p>
            <a:pPr lvl="1" eaLnBrk="1" hangingPunct="1">
              <a:lnSpc>
                <a:spcPct val="95000"/>
              </a:lnSpc>
            </a:pPr>
            <a:r>
              <a:rPr lang="en-US" altLang="en-US" i="1" u="sng" dirty="0"/>
              <a:t>Change management environment. </a:t>
            </a:r>
            <a:r>
              <a:rPr lang="en-US" altLang="en-US" dirty="0"/>
              <a:t>Provides the control element</a:t>
            </a:r>
          </a:p>
          <a:p>
            <a:pPr lvl="1" eaLnBrk="1" hangingPunct="1">
              <a:lnSpc>
                <a:spcPct val="95000"/>
              </a:lnSpc>
            </a:pPr>
            <a:r>
              <a:rPr lang="en-US" altLang="en-US" i="1" u="sng" dirty="0"/>
              <a:t>Round-trip engineering</a:t>
            </a:r>
            <a:r>
              <a:rPr lang="en-US" altLang="en-US" dirty="0"/>
              <a:t>. Provides the automation element</a:t>
            </a:r>
          </a:p>
        </p:txBody>
      </p:sp>
      <p:sp>
        <p:nvSpPr>
          <p:cNvPr id="2" name="Slide Number Placeholder 1"/>
          <p:cNvSpPr>
            <a:spLocks noGrp="1"/>
          </p:cNvSpPr>
          <p:nvPr>
            <p:ph type="sldNum" sz="quarter" idx="12"/>
          </p:nvPr>
        </p:nvSpPr>
        <p:spPr/>
        <p:txBody>
          <a:bodyPr/>
          <a:lstStyle/>
          <a:p>
            <a:fld id="{B8DACC02-A2BD-4578-8E03-6D891060A695}" type="slidenum">
              <a:rPr lang="en-US" smtClean="0"/>
              <a:pPr/>
              <a:t>25</a:t>
            </a:fld>
            <a:endParaRPr lang="en-US" dirty="0"/>
          </a:p>
        </p:txBody>
      </p:sp>
    </p:spTree>
    <p:extLst>
      <p:ext uri="{BB962C8B-B14F-4D97-AF65-F5344CB8AC3E}">
        <p14:creationId xmlns:p14="http://schemas.microsoft.com/office/powerpoint/2010/main" val="28123777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p:cNvSpPr>
            <a:spLocks noGrp="1" noChangeArrowheads="1"/>
          </p:cNvSpPr>
          <p:nvPr>
            <p:ph type="title"/>
          </p:nvPr>
        </p:nvSpPr>
        <p:spPr/>
        <p:txBody>
          <a:bodyPr/>
          <a:lstStyle/>
          <a:p>
            <a:pPr eaLnBrk="1" hangingPunct="1"/>
            <a:r>
              <a:rPr lang="en-US" altLang="en-US" dirty="0" smtClean="0"/>
              <a:t>5,000 foot view of Iterative SDLC</a:t>
            </a:r>
          </a:p>
        </p:txBody>
      </p:sp>
      <p:sp>
        <p:nvSpPr>
          <p:cNvPr id="2" name="Content Placeholder 1"/>
          <p:cNvSpPr>
            <a:spLocks noGrp="1"/>
          </p:cNvSpPr>
          <p:nvPr>
            <p:ph idx="1"/>
          </p:nvPr>
        </p:nvSpPr>
        <p:spPr/>
        <p:txBody>
          <a:bodyPr/>
          <a:lstStyle/>
          <a:p>
            <a:r>
              <a:rPr lang="en-US" dirty="0"/>
              <a:t>Iterative SD model defines four life-cycle phases:</a:t>
            </a:r>
          </a:p>
          <a:p>
            <a:pPr lvl="1"/>
            <a:r>
              <a:rPr lang="en-US" dirty="0"/>
              <a:t>Inception</a:t>
            </a:r>
          </a:p>
          <a:p>
            <a:pPr lvl="1"/>
            <a:r>
              <a:rPr lang="en-US" dirty="0"/>
              <a:t>Elaboration</a:t>
            </a:r>
          </a:p>
          <a:p>
            <a:pPr lvl="1"/>
            <a:r>
              <a:rPr lang="en-US" dirty="0"/>
              <a:t>Construction</a:t>
            </a:r>
          </a:p>
          <a:p>
            <a:pPr lvl="1"/>
            <a:r>
              <a:rPr lang="en-US" dirty="0"/>
              <a:t>Transition</a:t>
            </a:r>
          </a:p>
          <a:p>
            <a:r>
              <a:rPr lang="en-US" dirty="0"/>
              <a:t>We iterate through each phase, and repeat as needed.</a:t>
            </a:r>
          </a:p>
          <a:p>
            <a:r>
              <a:rPr lang="en-US" dirty="0"/>
              <a:t>Now, for a quick survey of the phases… </a:t>
            </a:r>
          </a:p>
          <a:p>
            <a:endParaRPr lang="en-US" dirty="0"/>
          </a:p>
        </p:txBody>
      </p:sp>
      <p:sp>
        <p:nvSpPr>
          <p:cNvPr id="3" name="Slide Number Placeholder 2"/>
          <p:cNvSpPr>
            <a:spLocks noGrp="1"/>
          </p:cNvSpPr>
          <p:nvPr>
            <p:ph type="sldNum" sz="quarter" idx="12"/>
          </p:nvPr>
        </p:nvSpPr>
        <p:spPr/>
        <p:txBody>
          <a:bodyPr/>
          <a:lstStyle/>
          <a:p>
            <a:fld id="{B8DACC02-A2BD-4578-8E03-6D891060A695}" type="slidenum">
              <a:rPr lang="en-US" smtClean="0"/>
              <a:pPr/>
              <a:t>26</a:t>
            </a:fld>
            <a:endParaRPr lang="en-US" dirty="0"/>
          </a:p>
        </p:txBody>
      </p:sp>
    </p:spTree>
    <p:extLst>
      <p:ext uri="{BB962C8B-B14F-4D97-AF65-F5344CB8AC3E}">
        <p14:creationId xmlns:p14="http://schemas.microsoft.com/office/powerpoint/2010/main" val="33601102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Grp="1" noChangeArrowheads="1"/>
          </p:cNvSpPr>
          <p:nvPr>
            <p:ph type="title"/>
          </p:nvPr>
        </p:nvSpPr>
        <p:spPr/>
        <p:txBody>
          <a:bodyPr/>
          <a:lstStyle/>
          <a:p>
            <a:pPr eaLnBrk="1" hangingPunct="1">
              <a:defRPr/>
            </a:pPr>
            <a:r>
              <a:rPr lang="en-US" dirty="0">
                <a:ea typeface="ＭＳ Ｐゴシック" charset="0"/>
                <a:cs typeface="ＭＳ Ｐゴシック" charset="0"/>
              </a:rPr>
              <a:t>Inception phase</a:t>
            </a:r>
            <a:endParaRPr lang="en-US" sz="800" dirty="0">
              <a:ea typeface="ＭＳ Ｐゴシック" charset="0"/>
              <a:cs typeface="ＭＳ Ｐゴシック" charset="0"/>
            </a:endParaRPr>
          </a:p>
        </p:txBody>
      </p:sp>
      <p:sp>
        <p:nvSpPr>
          <p:cNvPr id="102402" name="Rectangle 3"/>
          <p:cNvSpPr>
            <a:spLocks noGrp="1" noChangeArrowheads="1"/>
          </p:cNvSpPr>
          <p:nvPr>
            <p:ph type="body" idx="1"/>
          </p:nvPr>
        </p:nvSpPr>
        <p:spPr/>
        <p:txBody>
          <a:bodyPr/>
          <a:lstStyle/>
          <a:p>
            <a:pPr eaLnBrk="1" hangingPunct="1"/>
            <a:r>
              <a:rPr lang="en-US" altLang="en-US" smtClean="0"/>
              <a:t>Essential activities</a:t>
            </a:r>
          </a:p>
          <a:p>
            <a:pPr lvl="1" eaLnBrk="1" hangingPunct="1"/>
            <a:r>
              <a:rPr lang="en-US" altLang="en-US" i="1" u="sng"/>
              <a:t>Formulate product scope</a:t>
            </a:r>
            <a:r>
              <a:rPr lang="en-US" altLang="en-US" u="sng"/>
              <a:t>. </a:t>
            </a:r>
            <a:r>
              <a:rPr lang="en-US" altLang="en-US"/>
              <a:t>Capture requirements and operational concept </a:t>
            </a:r>
          </a:p>
          <a:p>
            <a:pPr lvl="1" eaLnBrk="1" hangingPunct="1"/>
            <a:r>
              <a:rPr lang="en-US" altLang="en-US" i="1" u="sng"/>
              <a:t>Perform feasibility analysis</a:t>
            </a:r>
            <a:r>
              <a:rPr lang="en-US" altLang="en-US" u="sng"/>
              <a:t>. </a:t>
            </a:r>
            <a:r>
              <a:rPr lang="en-US" altLang="en-US"/>
              <a:t>Determine whether the organization has the resources and technical capabilities to meet customer</a:t>
            </a:r>
            <a:r>
              <a:rPr lang="en-US" altLang="ja-JP"/>
              <a:t>'s needs</a:t>
            </a:r>
          </a:p>
          <a:p>
            <a:pPr lvl="1" eaLnBrk="1" hangingPunct="1"/>
            <a:r>
              <a:rPr lang="en-US" altLang="en-US" i="1" u="sng"/>
              <a:t>Synthesize the system architecture</a:t>
            </a:r>
            <a:r>
              <a:rPr lang="en-US" altLang="en-US" u="sng"/>
              <a:t>. </a:t>
            </a:r>
            <a:r>
              <a:rPr lang="en-US" altLang="en-US"/>
              <a:t>Evaluate essential system design constraints and trade-offs, as well as available solutions</a:t>
            </a:r>
          </a:p>
          <a:p>
            <a:pPr lvl="1" eaLnBrk="1" hangingPunct="1"/>
            <a:r>
              <a:rPr lang="en-US" altLang="en-US" i="1" u="sng"/>
              <a:t>Plan and prepare business case</a:t>
            </a:r>
            <a:r>
              <a:rPr lang="en-US" altLang="en-US" u="sng"/>
              <a:t>. </a:t>
            </a:r>
            <a:r>
              <a:rPr lang="en-US" altLang="en-US"/>
              <a:t>Address risk management, staffing, iteration plans, cost, and infrastructure</a:t>
            </a:r>
          </a:p>
        </p:txBody>
      </p:sp>
      <p:sp>
        <p:nvSpPr>
          <p:cNvPr id="2" name="Slide Number Placeholder 1"/>
          <p:cNvSpPr>
            <a:spLocks noGrp="1"/>
          </p:cNvSpPr>
          <p:nvPr>
            <p:ph type="sldNum" sz="quarter" idx="12"/>
          </p:nvPr>
        </p:nvSpPr>
        <p:spPr/>
        <p:txBody>
          <a:bodyPr/>
          <a:lstStyle/>
          <a:p>
            <a:fld id="{B8DACC02-A2BD-4578-8E03-6D891060A695}" type="slidenum">
              <a:rPr lang="en-US" smtClean="0"/>
              <a:pPr/>
              <a:t>27</a:t>
            </a:fld>
            <a:endParaRPr lang="en-US" dirty="0"/>
          </a:p>
        </p:txBody>
      </p:sp>
    </p:spTree>
    <p:extLst>
      <p:ext uri="{BB962C8B-B14F-4D97-AF65-F5344CB8AC3E}">
        <p14:creationId xmlns:p14="http://schemas.microsoft.com/office/powerpoint/2010/main" val="40839752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p:nvPr>
        </p:nvSpPr>
        <p:spPr/>
        <p:txBody>
          <a:bodyPr/>
          <a:lstStyle/>
          <a:p>
            <a:pPr eaLnBrk="1" hangingPunct="1"/>
            <a:r>
              <a:rPr lang="en-US" altLang="en-US" dirty="0" smtClean="0"/>
              <a:t>Elaboration phase</a:t>
            </a:r>
          </a:p>
        </p:txBody>
      </p:sp>
      <p:sp>
        <p:nvSpPr>
          <p:cNvPr id="104450" name="Rectangle 3"/>
          <p:cNvSpPr>
            <a:spLocks noGrp="1" noChangeArrowheads="1"/>
          </p:cNvSpPr>
          <p:nvPr>
            <p:ph type="body" idx="1"/>
          </p:nvPr>
        </p:nvSpPr>
        <p:spPr/>
        <p:txBody>
          <a:bodyPr/>
          <a:lstStyle/>
          <a:p>
            <a:pPr eaLnBrk="1" hangingPunct="1">
              <a:lnSpc>
                <a:spcPct val="95000"/>
              </a:lnSpc>
            </a:pPr>
            <a:r>
              <a:rPr lang="en-US" altLang="en-US" smtClean="0"/>
              <a:t>Most critical phase of the four</a:t>
            </a:r>
          </a:p>
          <a:p>
            <a:pPr eaLnBrk="1" hangingPunct="1">
              <a:lnSpc>
                <a:spcPct val="95000"/>
              </a:lnSpc>
            </a:pPr>
            <a:r>
              <a:rPr lang="en-US" altLang="en-US" smtClean="0"/>
              <a:t>Essential activities</a:t>
            </a:r>
          </a:p>
          <a:p>
            <a:pPr lvl="1" eaLnBrk="1" hangingPunct="1">
              <a:lnSpc>
                <a:spcPct val="95000"/>
              </a:lnSpc>
            </a:pPr>
            <a:r>
              <a:rPr lang="en-US" altLang="en-US" i="1" u="sng"/>
              <a:t>Elaborate the vision</a:t>
            </a:r>
            <a:r>
              <a:rPr lang="en-US" altLang="en-US" u="sng"/>
              <a:t>. </a:t>
            </a:r>
            <a:r>
              <a:rPr lang="en-US" altLang="en-US"/>
              <a:t>Detail elements of the vision that drive architectural or planning decisions</a:t>
            </a:r>
          </a:p>
          <a:p>
            <a:pPr lvl="1" eaLnBrk="1" hangingPunct="1">
              <a:lnSpc>
                <a:spcPct val="95000"/>
              </a:lnSpc>
            </a:pPr>
            <a:r>
              <a:rPr lang="en-US" altLang="en-US" i="1" u="sng"/>
              <a:t>Elaborate the process and infrastructure</a:t>
            </a:r>
            <a:r>
              <a:rPr lang="en-US" altLang="en-US"/>
              <a:t>. The construction process and environment are established here</a:t>
            </a:r>
          </a:p>
          <a:p>
            <a:pPr lvl="1" eaLnBrk="1" hangingPunct="1">
              <a:lnSpc>
                <a:spcPct val="95000"/>
              </a:lnSpc>
            </a:pPr>
            <a:r>
              <a:rPr lang="en-US" altLang="en-US" i="1" u="sng"/>
              <a:t>Elaborate the architecture and select reusable (internal or COTS) components</a:t>
            </a:r>
            <a:r>
              <a:rPr lang="en-US" altLang="en-US" u="sng"/>
              <a:t>. </a:t>
            </a:r>
            <a:r>
              <a:rPr lang="en-US" altLang="en-US"/>
              <a:t>Baseline the architecture as quickly as possible and demonstrate that the architecture will support the vision at reasonable cost in reasonable time</a:t>
            </a:r>
          </a:p>
        </p:txBody>
      </p:sp>
      <p:sp>
        <p:nvSpPr>
          <p:cNvPr id="2" name="Slide Number Placeholder 1"/>
          <p:cNvSpPr>
            <a:spLocks noGrp="1"/>
          </p:cNvSpPr>
          <p:nvPr>
            <p:ph type="sldNum" sz="quarter" idx="12"/>
          </p:nvPr>
        </p:nvSpPr>
        <p:spPr/>
        <p:txBody>
          <a:bodyPr/>
          <a:lstStyle/>
          <a:p>
            <a:fld id="{B8DACC02-A2BD-4578-8E03-6D891060A695}" type="slidenum">
              <a:rPr lang="en-US" smtClean="0"/>
              <a:pPr/>
              <a:t>28</a:t>
            </a:fld>
            <a:endParaRPr lang="en-US" dirty="0"/>
          </a:p>
        </p:txBody>
      </p:sp>
    </p:spTree>
    <p:extLst>
      <p:ext uri="{BB962C8B-B14F-4D97-AF65-F5344CB8AC3E}">
        <p14:creationId xmlns:p14="http://schemas.microsoft.com/office/powerpoint/2010/main" val="41052703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2"/>
          <p:cNvSpPr>
            <a:spLocks noGrp="1" noChangeArrowheads="1"/>
          </p:cNvSpPr>
          <p:nvPr>
            <p:ph type="title"/>
          </p:nvPr>
        </p:nvSpPr>
        <p:spPr/>
        <p:txBody>
          <a:bodyPr/>
          <a:lstStyle/>
          <a:p>
            <a:pPr eaLnBrk="1" hangingPunct="1"/>
            <a:r>
              <a:rPr lang="en-US" altLang="en-US" dirty="0" smtClean="0"/>
              <a:t>Construction phase</a:t>
            </a:r>
          </a:p>
        </p:txBody>
      </p:sp>
      <p:sp>
        <p:nvSpPr>
          <p:cNvPr id="106498" name="Rectangle 3"/>
          <p:cNvSpPr>
            <a:spLocks noGrp="1" noChangeArrowheads="1"/>
          </p:cNvSpPr>
          <p:nvPr>
            <p:ph type="body" idx="1"/>
          </p:nvPr>
        </p:nvSpPr>
        <p:spPr/>
        <p:txBody>
          <a:bodyPr/>
          <a:lstStyle/>
          <a:p>
            <a:pPr eaLnBrk="1" hangingPunct="1">
              <a:lnSpc>
                <a:spcPct val="105000"/>
              </a:lnSpc>
            </a:pPr>
            <a:r>
              <a:rPr lang="en-US" altLang="en-US" dirty="0" smtClean="0"/>
              <a:t>Essential activities</a:t>
            </a:r>
          </a:p>
          <a:p>
            <a:pPr lvl="1" eaLnBrk="1" hangingPunct="1">
              <a:lnSpc>
                <a:spcPct val="105000"/>
              </a:lnSpc>
            </a:pPr>
            <a:r>
              <a:rPr lang="en-US" altLang="en-US" i="1" u="sng" dirty="0"/>
              <a:t>Achieve useful versions </a:t>
            </a:r>
            <a:r>
              <a:rPr lang="en-US" altLang="en-US" dirty="0"/>
              <a:t>(intermediate, alpha, beta, and other test releases)</a:t>
            </a:r>
          </a:p>
          <a:p>
            <a:pPr lvl="1" eaLnBrk="1" hangingPunct="1">
              <a:lnSpc>
                <a:spcPct val="105000"/>
              </a:lnSpc>
            </a:pPr>
            <a:r>
              <a:rPr lang="en-US" altLang="en-US" i="1" u="sng" dirty="0"/>
              <a:t>Perform</a:t>
            </a:r>
            <a:r>
              <a:rPr lang="en-US" altLang="en-US" i="1" dirty="0"/>
              <a:t> resource management, control, and process optimization</a:t>
            </a:r>
          </a:p>
          <a:p>
            <a:pPr lvl="1" eaLnBrk="1" hangingPunct="1">
              <a:lnSpc>
                <a:spcPct val="105000"/>
              </a:lnSpc>
            </a:pPr>
            <a:r>
              <a:rPr lang="en-US" altLang="en-US" i="1" u="sng" dirty="0"/>
              <a:t>Complete</a:t>
            </a:r>
            <a:r>
              <a:rPr lang="en-US" altLang="en-US" i="1" dirty="0"/>
              <a:t> component development and test</a:t>
            </a:r>
          </a:p>
          <a:p>
            <a:pPr lvl="1" eaLnBrk="1" hangingPunct="1">
              <a:lnSpc>
                <a:spcPct val="105000"/>
              </a:lnSpc>
            </a:pPr>
            <a:r>
              <a:rPr lang="en-US" altLang="en-US" i="1" u="sng" dirty="0"/>
              <a:t>Assess</a:t>
            </a:r>
            <a:r>
              <a:rPr lang="en-US" altLang="en-US" i="1" dirty="0"/>
              <a:t> product releases against acceptance criteria</a:t>
            </a:r>
          </a:p>
        </p:txBody>
      </p:sp>
      <p:sp>
        <p:nvSpPr>
          <p:cNvPr id="2" name="Slide Number Placeholder 1"/>
          <p:cNvSpPr>
            <a:spLocks noGrp="1"/>
          </p:cNvSpPr>
          <p:nvPr>
            <p:ph type="sldNum" sz="quarter" idx="12"/>
          </p:nvPr>
        </p:nvSpPr>
        <p:spPr/>
        <p:txBody>
          <a:bodyPr/>
          <a:lstStyle/>
          <a:p>
            <a:fld id="{B8DACC02-A2BD-4578-8E03-6D891060A695}" type="slidenum">
              <a:rPr lang="en-US" smtClean="0"/>
              <a:pPr/>
              <a:t>29</a:t>
            </a:fld>
            <a:endParaRPr lang="en-US" dirty="0"/>
          </a:p>
        </p:txBody>
      </p:sp>
    </p:spTree>
    <p:extLst>
      <p:ext uri="{BB962C8B-B14F-4D97-AF65-F5344CB8AC3E}">
        <p14:creationId xmlns:p14="http://schemas.microsoft.com/office/powerpoint/2010/main" val="7688372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Concepts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3</a:t>
            </a:fld>
            <a:endParaRPr lang="en-US"/>
          </a:p>
        </p:txBody>
      </p:sp>
    </p:spTree>
    <p:extLst>
      <p:ext uri="{BB962C8B-B14F-4D97-AF65-F5344CB8AC3E}">
        <p14:creationId xmlns:p14="http://schemas.microsoft.com/office/powerpoint/2010/main" val="398956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ChangeArrowheads="1"/>
          </p:cNvSpPr>
          <p:nvPr>
            <p:ph type="title"/>
          </p:nvPr>
        </p:nvSpPr>
        <p:spPr/>
        <p:txBody>
          <a:bodyPr/>
          <a:lstStyle/>
          <a:p>
            <a:pPr eaLnBrk="1" hangingPunct="1"/>
            <a:r>
              <a:rPr lang="en-US" altLang="en-US" dirty="0" smtClean="0"/>
              <a:t>Transition phase</a:t>
            </a:r>
          </a:p>
        </p:txBody>
      </p:sp>
      <p:sp>
        <p:nvSpPr>
          <p:cNvPr id="108546" name="Rectangle 3"/>
          <p:cNvSpPr>
            <a:spLocks noGrp="1" noChangeArrowheads="1"/>
          </p:cNvSpPr>
          <p:nvPr>
            <p:ph type="body" idx="1"/>
          </p:nvPr>
        </p:nvSpPr>
        <p:spPr/>
        <p:txBody>
          <a:bodyPr/>
          <a:lstStyle/>
          <a:p>
            <a:pPr eaLnBrk="1" hangingPunct="1">
              <a:lnSpc>
                <a:spcPct val="105000"/>
              </a:lnSpc>
            </a:pPr>
            <a:r>
              <a:rPr lang="en-US" altLang="en-US" dirty="0" smtClean="0"/>
              <a:t>Essential activities</a:t>
            </a:r>
          </a:p>
          <a:p>
            <a:pPr lvl="1" eaLnBrk="1" hangingPunct="1">
              <a:lnSpc>
                <a:spcPct val="105000"/>
              </a:lnSpc>
            </a:pPr>
            <a:r>
              <a:rPr lang="en-US" altLang="en-US" i="1" u="sng" dirty="0"/>
              <a:t>Perform deployment-specific engineering tasks</a:t>
            </a:r>
            <a:r>
              <a:rPr lang="en-US" altLang="en-US" u="sng" dirty="0"/>
              <a:t>. </a:t>
            </a:r>
            <a:r>
              <a:rPr lang="en-US" altLang="en-US" dirty="0"/>
              <a:t>Commercial packaging and production, sales kit development, field personnel training</a:t>
            </a:r>
          </a:p>
          <a:p>
            <a:pPr lvl="1" eaLnBrk="1" hangingPunct="1">
              <a:lnSpc>
                <a:spcPct val="105000"/>
              </a:lnSpc>
            </a:pPr>
            <a:r>
              <a:rPr lang="en-US" altLang="en-US" i="1" u="sng" dirty="0"/>
              <a:t>Assess deployment baselines against complete vision and acceptance criteria. </a:t>
            </a:r>
            <a:r>
              <a:rPr lang="en-US" altLang="en-US" dirty="0"/>
              <a:t>Examine and compare what is being delivered to what was envisioned and delineated by acceptance criteria</a:t>
            </a:r>
          </a:p>
          <a:p>
            <a:pPr lvl="1" eaLnBrk="1" hangingPunct="1">
              <a:lnSpc>
                <a:spcPct val="105000"/>
              </a:lnSpc>
            </a:pPr>
            <a:r>
              <a:rPr lang="en-US" altLang="en-US" dirty="0"/>
              <a:t>Plan for next iteration</a:t>
            </a:r>
          </a:p>
        </p:txBody>
      </p:sp>
      <p:sp>
        <p:nvSpPr>
          <p:cNvPr id="2" name="Slide Number Placeholder 1"/>
          <p:cNvSpPr>
            <a:spLocks noGrp="1"/>
          </p:cNvSpPr>
          <p:nvPr>
            <p:ph type="sldNum" sz="quarter" idx="12"/>
          </p:nvPr>
        </p:nvSpPr>
        <p:spPr/>
        <p:txBody>
          <a:bodyPr/>
          <a:lstStyle/>
          <a:p>
            <a:fld id="{B8DACC02-A2BD-4578-8E03-6D891060A695}" type="slidenum">
              <a:rPr lang="en-US" smtClean="0"/>
              <a:pPr/>
              <a:t>30</a:t>
            </a:fld>
            <a:endParaRPr lang="en-US" dirty="0"/>
          </a:p>
        </p:txBody>
      </p:sp>
    </p:spTree>
    <p:extLst>
      <p:ext uri="{BB962C8B-B14F-4D97-AF65-F5344CB8AC3E}">
        <p14:creationId xmlns:p14="http://schemas.microsoft.com/office/powerpoint/2010/main" val="24737570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en-US" sz="4000" dirty="0"/>
              <a:t>Comparative expenditure profiles</a:t>
            </a:r>
          </a:p>
        </p:txBody>
      </p:sp>
      <p:graphicFrame>
        <p:nvGraphicFramePr>
          <p:cNvPr id="449623" name="Group 87"/>
          <p:cNvGraphicFramePr>
            <a:graphicFrameLocks noGrp="1"/>
          </p:cNvGraphicFramePr>
          <p:nvPr>
            <p:ph idx="1"/>
            <p:extLst>
              <p:ext uri="{D42A27DB-BD31-4B8C-83A1-F6EECF244321}">
                <p14:modId xmlns:p14="http://schemas.microsoft.com/office/powerpoint/2010/main" val="2626615991"/>
              </p:ext>
            </p:extLst>
          </p:nvPr>
        </p:nvGraphicFramePr>
        <p:xfrm>
          <a:off x="347663" y="1406525"/>
          <a:ext cx="11650664" cy="4659315"/>
        </p:xfrm>
        <a:graphic>
          <a:graphicData uri="http://schemas.openxmlformats.org/drawingml/2006/table">
            <a:tbl>
              <a:tblPr/>
              <a:tblGrid>
                <a:gridCol w="2912666">
                  <a:extLst>
                    <a:ext uri="{9D8B030D-6E8A-4147-A177-3AD203B41FA5}">
                      <a16:colId xmlns:a16="http://schemas.microsoft.com/office/drawing/2014/main" val="20000"/>
                    </a:ext>
                  </a:extLst>
                </a:gridCol>
                <a:gridCol w="2912666">
                  <a:extLst>
                    <a:ext uri="{9D8B030D-6E8A-4147-A177-3AD203B41FA5}">
                      <a16:colId xmlns:a16="http://schemas.microsoft.com/office/drawing/2014/main" val="20001"/>
                    </a:ext>
                  </a:extLst>
                </a:gridCol>
                <a:gridCol w="2912666">
                  <a:extLst>
                    <a:ext uri="{9D8B030D-6E8A-4147-A177-3AD203B41FA5}">
                      <a16:colId xmlns:a16="http://schemas.microsoft.com/office/drawing/2014/main" val="20002"/>
                    </a:ext>
                  </a:extLst>
                </a:gridCol>
                <a:gridCol w="2912666">
                  <a:extLst>
                    <a:ext uri="{9D8B030D-6E8A-4147-A177-3AD203B41FA5}">
                      <a16:colId xmlns:a16="http://schemas.microsoft.com/office/drawing/2014/main" val="20003"/>
                    </a:ext>
                  </a:extLst>
                </a:gridCol>
              </a:tblGrid>
              <a:tr h="466725">
                <a:tc gridSpan="2">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2000" b="1"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Waterfall</a:t>
                      </a:r>
                      <a:endParaRPr kumimoji="0" lang="en-US" sz="1800" b="1"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endParaRPr>
                    </a:p>
                  </a:txBody>
                  <a:tcPr marL="133150" marR="133150"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43137"/>
                      </a:schemeClr>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2000" b="1"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Iterative</a:t>
                      </a:r>
                      <a:endParaRPr kumimoji="0" lang="en-US" sz="1800" b="1"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endParaRPr>
                    </a:p>
                  </a:txBody>
                  <a:tcPr marL="133150" marR="133150"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43137"/>
                      </a:schemeClr>
                    </a:solidFill>
                  </a:tcPr>
                </a:tc>
                <a:tc hMerge="1">
                  <a:txBody>
                    <a:bodyPr/>
                    <a:lstStyle/>
                    <a:p>
                      <a:endParaRPr lang="en-US"/>
                    </a:p>
                  </a:txBody>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1"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Activity</a:t>
                      </a:r>
                    </a:p>
                  </a:txBody>
                  <a:tcPr marL="133150" marR="13315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18039"/>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1"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Cost</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18039"/>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1"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Cost</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18039"/>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1"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Activity</a:t>
                      </a:r>
                    </a:p>
                  </a:txBody>
                  <a:tcPr marL="133150" marR="13315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18039"/>
                      </a:schemeClr>
                    </a:solidFill>
                  </a:tcPr>
                </a:tc>
                <a:extLst>
                  <a:ext uri="{0D108BD9-81ED-4DB2-BD59-A6C34878D82A}">
                    <a16:rowId xmlns:a16="http://schemas.microsoft.com/office/drawing/2014/main" val="10001"/>
                  </a:ext>
                </a:extLst>
              </a:tr>
              <a:tr h="465138">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Management</a:t>
                      </a:r>
                    </a:p>
                  </a:txBody>
                  <a:tcPr marL="133150" marR="13315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49019"/>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5%</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49019"/>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10%</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49019"/>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Management</a:t>
                      </a:r>
                    </a:p>
                  </a:txBody>
                  <a:tcPr marL="133150" marR="13315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49019"/>
                      </a:schemeClr>
                    </a:solidFill>
                  </a:tcPr>
                </a:tc>
                <a:extLst>
                  <a:ext uri="{0D108BD9-81ED-4DB2-BD59-A6C34878D82A}">
                    <a16:rowId xmlns:a16="http://schemas.microsoft.com/office/drawing/2014/main" val="10002"/>
                  </a:ext>
                </a:extLst>
              </a:tr>
              <a:tr h="466725">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Requirements</a:t>
                      </a:r>
                    </a:p>
                  </a:txBody>
                  <a:tcPr marL="133150" marR="13315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49019"/>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5%</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49019"/>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10%</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49019"/>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Requirements</a:t>
                      </a:r>
                    </a:p>
                  </a:txBody>
                  <a:tcPr marL="133150" marR="13315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49019"/>
                      </a:schemeClr>
                    </a:solidFill>
                  </a:tcPr>
                </a:tc>
                <a:extLst>
                  <a:ext uri="{0D108BD9-81ED-4DB2-BD59-A6C34878D82A}">
                    <a16:rowId xmlns:a16="http://schemas.microsoft.com/office/drawing/2014/main" val="10003"/>
                  </a:ext>
                </a:extLst>
              </a:tr>
              <a:tr h="465138">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Design</a:t>
                      </a:r>
                    </a:p>
                  </a:txBody>
                  <a:tcPr marL="133150" marR="13315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49019"/>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10%</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49019"/>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15%</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49019"/>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Design</a:t>
                      </a:r>
                    </a:p>
                  </a:txBody>
                  <a:tcPr marL="133150" marR="13315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49019"/>
                      </a:schemeClr>
                    </a:solidFill>
                  </a:tcPr>
                </a:tc>
                <a:extLst>
                  <a:ext uri="{0D108BD9-81ED-4DB2-BD59-A6C34878D82A}">
                    <a16:rowId xmlns:a16="http://schemas.microsoft.com/office/drawing/2014/main" val="10004"/>
                  </a:ext>
                </a:extLst>
              </a:tr>
              <a:tr h="466725">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Code &amp; Unit Testing</a:t>
                      </a:r>
                    </a:p>
                  </a:txBody>
                  <a:tcPr marL="133150" marR="13315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FFCC"/>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30%</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FFCC"/>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25%</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FFCC"/>
                    </a:solidFill>
                  </a:tcPr>
                </a:tc>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Implementation</a:t>
                      </a:r>
                    </a:p>
                  </a:txBody>
                  <a:tcPr marL="133150" marR="13315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FFCC"/>
                    </a:solidFill>
                  </a:tcPr>
                </a:tc>
                <a:extLst>
                  <a:ext uri="{0D108BD9-81ED-4DB2-BD59-A6C34878D82A}">
                    <a16:rowId xmlns:a16="http://schemas.microsoft.com/office/drawing/2014/main" val="10005"/>
                  </a:ext>
                </a:extLst>
              </a:tr>
              <a:tr h="465138">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Integration &amp; Test</a:t>
                      </a:r>
                    </a:p>
                  </a:txBody>
                  <a:tcPr marL="133150" marR="13315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FFCC"/>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40%</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FFCC"/>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25%</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FFCC"/>
                    </a:solidFill>
                  </a:tcPr>
                </a:tc>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Assessment</a:t>
                      </a:r>
                    </a:p>
                  </a:txBody>
                  <a:tcPr marL="133150" marR="13315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FFCC"/>
                    </a:solidFill>
                  </a:tcPr>
                </a:tc>
                <a:extLst>
                  <a:ext uri="{0D108BD9-81ED-4DB2-BD59-A6C34878D82A}">
                    <a16:rowId xmlns:a16="http://schemas.microsoft.com/office/drawing/2014/main" val="10006"/>
                  </a:ext>
                </a:extLst>
              </a:tr>
              <a:tr h="466725">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Deployment</a:t>
                      </a:r>
                    </a:p>
                  </a:txBody>
                  <a:tcPr marL="133150" marR="13315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39999"/>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5%</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39999"/>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5%</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39999"/>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Deployment</a:t>
                      </a:r>
                    </a:p>
                  </a:txBody>
                  <a:tcPr marL="133150" marR="13315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39999"/>
                      </a:schemeClr>
                    </a:solidFill>
                  </a:tcPr>
                </a:tc>
                <a:extLst>
                  <a:ext uri="{0D108BD9-81ED-4DB2-BD59-A6C34878D82A}">
                    <a16:rowId xmlns:a16="http://schemas.microsoft.com/office/drawing/2014/main" val="10007"/>
                  </a:ext>
                </a:extLst>
              </a:tr>
              <a:tr h="465138">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Environment</a:t>
                      </a:r>
                    </a:p>
                  </a:txBody>
                  <a:tcPr marL="133150" marR="13315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39999"/>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5%</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39999"/>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10%</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39999"/>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Environment</a:t>
                      </a:r>
                    </a:p>
                  </a:txBody>
                  <a:tcPr marL="133150" marR="13315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39999"/>
                      </a:schemeClr>
                    </a:solidFill>
                  </a:tcPr>
                </a:tc>
                <a:extLst>
                  <a:ext uri="{0D108BD9-81ED-4DB2-BD59-A6C34878D82A}">
                    <a16:rowId xmlns:a16="http://schemas.microsoft.com/office/drawing/2014/main" val="10008"/>
                  </a:ext>
                </a:extLst>
              </a:tr>
              <a:tr h="465138">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Total</a:t>
                      </a:r>
                    </a:p>
                  </a:txBody>
                  <a:tcPr marL="133150" marR="13315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alpha val="39999"/>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100%</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alpha val="39999"/>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100%</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alpha val="39999"/>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Total</a:t>
                      </a:r>
                    </a:p>
                  </a:txBody>
                  <a:tcPr marL="133150" marR="13315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alpha val="39999"/>
                      </a:schemeClr>
                    </a:solidFill>
                  </a:tcPr>
                </a:tc>
                <a:extLst>
                  <a:ext uri="{0D108BD9-81ED-4DB2-BD59-A6C34878D82A}">
                    <a16:rowId xmlns:a16="http://schemas.microsoft.com/office/drawing/2014/main" val="10009"/>
                  </a:ext>
                </a:extLst>
              </a:tr>
            </a:tbl>
          </a:graphicData>
        </a:graphic>
      </p:graphicFrame>
      <p:sp>
        <p:nvSpPr>
          <p:cNvPr id="2" name="Slide Number Placeholder 1"/>
          <p:cNvSpPr>
            <a:spLocks noGrp="1"/>
          </p:cNvSpPr>
          <p:nvPr>
            <p:ph type="sldNum" sz="quarter" idx="12"/>
          </p:nvPr>
        </p:nvSpPr>
        <p:spPr/>
        <p:txBody>
          <a:bodyPr/>
          <a:lstStyle/>
          <a:p>
            <a:fld id="{B8DACC02-A2BD-4578-8E03-6D891060A695}" type="slidenum">
              <a:rPr lang="en-US" smtClean="0"/>
              <a:pPr/>
              <a:t>31</a:t>
            </a:fld>
            <a:endParaRPr lang="en-US" dirty="0"/>
          </a:p>
        </p:txBody>
      </p:sp>
    </p:spTree>
    <p:extLst>
      <p:ext uri="{BB962C8B-B14F-4D97-AF65-F5344CB8AC3E}">
        <p14:creationId xmlns:p14="http://schemas.microsoft.com/office/powerpoint/2010/main" val="40214620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ltLang="en-US" sz="3200" dirty="0"/>
              <a:t>Suitable Projects And Management Approaches </a:t>
            </a:r>
          </a:p>
        </p:txBody>
      </p:sp>
      <p:sp>
        <p:nvSpPr>
          <p:cNvPr id="112642" name="Content Placeholder 2"/>
          <p:cNvSpPr>
            <a:spLocks noGrp="1"/>
          </p:cNvSpPr>
          <p:nvPr>
            <p:ph idx="1"/>
          </p:nvPr>
        </p:nvSpPr>
        <p:spPr/>
        <p:txBody>
          <a:bodyPr/>
          <a:lstStyle/>
          <a:p>
            <a:r>
              <a:rPr lang="en-US" altLang="en-US" smtClean="0"/>
              <a:t>An evolutionary SDLC is suitable for projects with: </a:t>
            </a:r>
          </a:p>
          <a:p>
            <a:pPr lvl="1"/>
            <a:r>
              <a:rPr lang="en-US" altLang="en-US" smtClean="0"/>
              <a:t>Reasonably–but not perfectly–clear user requirements </a:t>
            </a:r>
          </a:p>
          <a:p>
            <a:pPr lvl="1"/>
            <a:r>
              <a:rPr lang="en-US" altLang="en-US" smtClean="0"/>
              <a:t>Unfamiliar or unproven technology </a:t>
            </a:r>
          </a:p>
          <a:p>
            <a:pPr lvl="1"/>
            <a:r>
              <a:rPr lang="en-US" altLang="en-US" smtClean="0"/>
              <a:t>High complexity </a:t>
            </a:r>
          </a:p>
          <a:p>
            <a:pPr lvl="1"/>
            <a:r>
              <a:rPr lang="en-US" altLang="en-US" smtClean="0"/>
              <a:t>Short time schedule </a:t>
            </a:r>
          </a:p>
          <a:p>
            <a:pPr lvl="1"/>
            <a:r>
              <a:rPr lang="en-US" altLang="en-US" smtClean="0"/>
              <a:t>Schedule variability </a:t>
            </a:r>
          </a:p>
          <a:p>
            <a:r>
              <a:rPr lang="en-US" altLang="en-US" smtClean="0"/>
              <a:t>Such a project would use rolling wave planning rather than big, up-front planning and use a continuous, adaptive approach to risk assessment and management </a:t>
            </a:r>
          </a:p>
        </p:txBody>
      </p:sp>
      <p:sp>
        <p:nvSpPr>
          <p:cNvPr id="2" name="Slide Number Placeholder 1"/>
          <p:cNvSpPr>
            <a:spLocks noGrp="1"/>
          </p:cNvSpPr>
          <p:nvPr>
            <p:ph type="sldNum" sz="quarter" idx="12"/>
          </p:nvPr>
        </p:nvSpPr>
        <p:spPr/>
        <p:txBody>
          <a:bodyPr/>
          <a:lstStyle/>
          <a:p>
            <a:fld id="{B8DACC02-A2BD-4578-8E03-6D891060A695}" type="slidenum">
              <a:rPr lang="en-US" smtClean="0"/>
              <a:pPr/>
              <a:t>32</a:t>
            </a:fld>
            <a:endParaRPr lang="en-US" dirty="0"/>
          </a:p>
        </p:txBody>
      </p:sp>
    </p:spTree>
    <p:extLst>
      <p:ext uri="{BB962C8B-B14F-4D97-AF65-F5344CB8AC3E}">
        <p14:creationId xmlns:p14="http://schemas.microsoft.com/office/powerpoint/2010/main" val="9387623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Agile Project Management</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33</a:t>
            </a:fld>
            <a:endParaRPr lang="en-US"/>
          </a:p>
        </p:txBody>
      </p:sp>
    </p:spTree>
    <p:extLst>
      <p:ext uri="{BB962C8B-B14F-4D97-AF65-F5344CB8AC3E}">
        <p14:creationId xmlns:p14="http://schemas.microsoft.com/office/powerpoint/2010/main" val="40774500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26FE07-1693-614F-9C3E-80473132B9CB}"/>
              </a:ext>
            </a:extLst>
          </p:cNvPr>
          <p:cNvSpPr>
            <a:spLocks noGrp="1"/>
          </p:cNvSpPr>
          <p:nvPr>
            <p:ph idx="1"/>
          </p:nvPr>
        </p:nvSpPr>
        <p:spPr>
          <a:xfrm>
            <a:off x="353085" y="1196753"/>
            <a:ext cx="11119778" cy="5323111"/>
          </a:xfrm>
        </p:spPr>
        <p:txBody>
          <a:bodyPr/>
          <a:lstStyle/>
          <a:p>
            <a:r>
              <a:rPr lang="en-US" dirty="0"/>
              <a:t>Software products must be brought to market quickly so rapid software </a:t>
            </a:r>
            <a:r>
              <a:rPr lang="en-US" b="1" dirty="0"/>
              <a:t>development and delivery</a:t>
            </a:r>
            <a:r>
              <a:rPr lang="en-US" dirty="0"/>
              <a:t> is essential.</a:t>
            </a:r>
          </a:p>
          <a:p>
            <a:r>
              <a:rPr lang="en-US" dirty="0"/>
              <a:t>Virtually all software products are now developed using an </a:t>
            </a:r>
            <a:r>
              <a:rPr lang="en-US" b="1" dirty="0">
                <a:solidFill>
                  <a:schemeClr val="accent1"/>
                </a:solidFill>
              </a:rPr>
              <a:t>agile approach</a:t>
            </a:r>
            <a:r>
              <a:rPr lang="en-US" dirty="0"/>
              <a:t>.</a:t>
            </a:r>
          </a:p>
          <a:p>
            <a:r>
              <a:rPr lang="en-US" b="1" dirty="0">
                <a:solidFill>
                  <a:srgbClr val="C00000"/>
                </a:solidFill>
              </a:rPr>
              <a:t>Agile</a:t>
            </a:r>
            <a:r>
              <a:rPr lang="en-US" dirty="0">
                <a:solidFill>
                  <a:srgbClr val="C00000"/>
                </a:solidFill>
              </a:rPr>
              <a:t> software engineering </a:t>
            </a:r>
            <a:r>
              <a:rPr lang="en-US" dirty="0"/>
              <a:t>focuses on </a:t>
            </a:r>
            <a:r>
              <a:rPr lang="en-US" b="1" dirty="0">
                <a:solidFill>
                  <a:srgbClr val="C00000"/>
                </a:solidFill>
              </a:rPr>
              <a:t>delivering</a:t>
            </a:r>
            <a:r>
              <a:rPr lang="en-US" dirty="0">
                <a:solidFill>
                  <a:srgbClr val="C00000"/>
                </a:solidFill>
              </a:rPr>
              <a:t> functionality </a:t>
            </a:r>
            <a:r>
              <a:rPr lang="en-US" b="1" dirty="0">
                <a:solidFill>
                  <a:srgbClr val="C00000"/>
                </a:solidFill>
              </a:rPr>
              <a:t>quickly</a:t>
            </a:r>
            <a:r>
              <a:rPr lang="en-US" dirty="0"/>
              <a:t>, </a:t>
            </a:r>
            <a:br>
              <a:rPr lang="en-US" dirty="0"/>
            </a:br>
            <a:r>
              <a:rPr lang="en-US" b="1" dirty="0">
                <a:solidFill>
                  <a:srgbClr val="C00000"/>
                </a:solidFill>
              </a:rPr>
              <a:t>responding</a:t>
            </a:r>
            <a:r>
              <a:rPr lang="en-US" dirty="0">
                <a:solidFill>
                  <a:srgbClr val="C00000"/>
                </a:solidFill>
              </a:rPr>
              <a:t> to </a:t>
            </a:r>
            <a:r>
              <a:rPr lang="en-US" b="1" dirty="0">
                <a:solidFill>
                  <a:srgbClr val="C00000"/>
                </a:solidFill>
              </a:rPr>
              <a:t>changing</a:t>
            </a:r>
            <a:r>
              <a:rPr lang="en-US" dirty="0">
                <a:solidFill>
                  <a:srgbClr val="C00000"/>
                </a:solidFill>
              </a:rPr>
              <a:t> product specifications</a:t>
            </a:r>
            <a:r>
              <a:rPr lang="en-US" dirty="0"/>
              <a:t> and </a:t>
            </a:r>
            <a:r>
              <a:rPr lang="en-US" b="1" dirty="0">
                <a:solidFill>
                  <a:srgbClr val="C00000"/>
                </a:solidFill>
              </a:rPr>
              <a:t>minimizing</a:t>
            </a:r>
            <a:r>
              <a:rPr lang="en-US" dirty="0">
                <a:solidFill>
                  <a:srgbClr val="C00000"/>
                </a:solidFill>
              </a:rPr>
              <a:t> development </a:t>
            </a:r>
            <a:r>
              <a:rPr lang="en-US" b="1" dirty="0">
                <a:solidFill>
                  <a:srgbClr val="C00000"/>
                </a:solidFill>
              </a:rPr>
              <a:t>overheads</a:t>
            </a:r>
            <a:r>
              <a:rPr lang="en-US" dirty="0"/>
              <a:t>. </a:t>
            </a:r>
          </a:p>
          <a:p>
            <a:endParaRPr lang="en-US" sz="2400" dirty="0"/>
          </a:p>
          <a:p>
            <a:endParaRPr lang="en-US" sz="2400" dirty="0"/>
          </a:p>
          <a:p>
            <a:endParaRPr lang="en-US" sz="2400" dirty="0"/>
          </a:p>
          <a:p>
            <a:endParaRPr lang="en-US" sz="2400" dirty="0"/>
          </a:p>
        </p:txBody>
      </p:sp>
      <p:sp>
        <p:nvSpPr>
          <p:cNvPr id="4" name="Slide Number Placeholder 3">
            <a:extLst>
              <a:ext uri="{FF2B5EF4-FFF2-40B4-BE49-F238E27FC236}">
                <a16:creationId xmlns:a16="http://schemas.microsoft.com/office/drawing/2014/main" id="{67B6087E-3355-9840-A4CA-25B4103FE5E5}"/>
              </a:ext>
            </a:extLst>
          </p:cNvPr>
          <p:cNvSpPr>
            <a:spLocks noGrp="1"/>
          </p:cNvSpPr>
          <p:nvPr>
            <p:ph type="sldNum" sz="quarter" idx="12"/>
          </p:nvPr>
        </p:nvSpPr>
        <p:spPr/>
        <p:txBody>
          <a:bodyPr/>
          <a:lstStyle/>
          <a:p>
            <a:pPr>
              <a:defRPr/>
            </a:pPr>
            <a:fld id="{E78C9E75-97FD-45D9-8ED3-955348887BB1}" type="slidenum">
              <a:rPr lang="zh-TW" altLang="en-US" smtClean="0"/>
              <a:pPr>
                <a:defRPr/>
              </a:pPr>
              <a:t>34</a:t>
            </a:fld>
            <a:endParaRPr lang="zh-TW" altLang="en-US"/>
          </a:p>
        </p:txBody>
      </p:sp>
      <p:sp>
        <p:nvSpPr>
          <p:cNvPr id="8" name="Title 1">
            <a:extLst>
              <a:ext uri="{FF2B5EF4-FFF2-40B4-BE49-F238E27FC236}">
                <a16:creationId xmlns:a16="http://schemas.microsoft.com/office/drawing/2014/main" id="{3C2E55F6-EB5D-364E-9B8B-E46AA9288DCE}"/>
              </a:ext>
            </a:extLst>
          </p:cNvPr>
          <p:cNvSpPr>
            <a:spLocks noGrp="1"/>
          </p:cNvSpPr>
          <p:nvPr>
            <p:ph type="title"/>
          </p:nvPr>
        </p:nvSpPr>
        <p:spPr>
          <a:xfrm>
            <a:off x="353085" y="142875"/>
            <a:ext cx="10491127" cy="909861"/>
          </a:xfrm>
        </p:spPr>
        <p:txBody>
          <a:bodyPr>
            <a:normAutofit/>
          </a:bodyPr>
          <a:lstStyle/>
          <a:p>
            <a:r>
              <a:rPr lang="en-US" dirty="0"/>
              <a:t>Agile software engineering</a:t>
            </a:r>
          </a:p>
        </p:txBody>
      </p:sp>
    </p:spTree>
    <p:extLst>
      <p:ext uri="{BB962C8B-B14F-4D97-AF65-F5344CB8AC3E}">
        <p14:creationId xmlns:p14="http://schemas.microsoft.com/office/powerpoint/2010/main" val="2107754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4C455F-7777-F74D-994B-8A7E7CE4387A}"/>
              </a:ext>
            </a:extLst>
          </p:cNvPr>
          <p:cNvSpPr>
            <a:spLocks noGrp="1"/>
          </p:cNvSpPr>
          <p:nvPr>
            <p:ph type="sldNum" sz="quarter" idx="12"/>
          </p:nvPr>
        </p:nvSpPr>
        <p:spPr/>
        <p:txBody>
          <a:bodyPr/>
          <a:lstStyle/>
          <a:p>
            <a:pPr>
              <a:defRPr/>
            </a:pPr>
            <a:fld id="{E78C9E75-97FD-45D9-8ED3-955348887BB1}" type="slidenum">
              <a:rPr lang="zh-TW" altLang="en-US" smtClean="0"/>
              <a:pPr>
                <a:defRPr/>
              </a:pPr>
              <a:t>35</a:t>
            </a:fld>
            <a:endParaRPr lang="zh-TW" altLang="en-US"/>
          </a:p>
        </p:txBody>
      </p:sp>
      <p:sp>
        <p:nvSpPr>
          <p:cNvPr id="6" name="Title 1">
            <a:extLst>
              <a:ext uri="{FF2B5EF4-FFF2-40B4-BE49-F238E27FC236}">
                <a16:creationId xmlns:a16="http://schemas.microsoft.com/office/drawing/2014/main" id="{3261C494-E02B-784B-9D5F-819515FA6F70}"/>
              </a:ext>
            </a:extLst>
          </p:cNvPr>
          <p:cNvSpPr txBox="1">
            <a:spLocks/>
          </p:cNvSpPr>
          <p:nvPr/>
        </p:nvSpPr>
        <p:spPr bwMode="auto">
          <a:xfrm>
            <a:off x="103942" y="-9766"/>
            <a:ext cx="11633703" cy="115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kern="1200" baseline="0">
                <a:solidFill>
                  <a:schemeClr val="tx1"/>
                </a:solidFill>
                <a:latin typeface="Calibri" pitchFamily="34" charset="0"/>
                <a:ea typeface="標楷體" pitchFamily="65" charset="-120"/>
                <a:cs typeface="新細明體" charset="0"/>
              </a:defRPr>
            </a:lvl1pPr>
            <a:lvl2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2pPr>
            <a:lvl3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3pPr>
            <a:lvl4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4pPr>
            <a:lvl5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l"/>
            <a:r>
              <a:rPr lang="en-US" sz="3600" dirty="0">
                <a:solidFill>
                  <a:schemeClr val="bg1"/>
                </a:solidFill>
              </a:rPr>
              <a:t>Agile Manifesto Values, Principles, and Common Practices</a:t>
            </a:r>
          </a:p>
        </p:txBody>
      </p:sp>
      <p:sp>
        <p:nvSpPr>
          <p:cNvPr id="11" name="Arc 10">
            <a:extLst>
              <a:ext uri="{FF2B5EF4-FFF2-40B4-BE49-F238E27FC236}">
                <a16:creationId xmlns:a16="http://schemas.microsoft.com/office/drawing/2014/main" id="{957A4EA4-BFA2-A740-BA86-445D7308697A}"/>
              </a:ext>
            </a:extLst>
          </p:cNvPr>
          <p:cNvSpPr/>
          <p:nvPr/>
        </p:nvSpPr>
        <p:spPr>
          <a:xfrm>
            <a:off x="3071664" y="1911660"/>
            <a:ext cx="4114800" cy="4114800"/>
          </a:xfrm>
          <a:prstGeom prst="arc">
            <a:avLst>
              <a:gd name="adj1" fmla="val 18345403"/>
              <a:gd name="adj2" fmla="val 3042011"/>
            </a:avLst>
          </a:prstGeom>
          <a:noFill/>
          <a:ln w="152400" cap="rnd">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Arc 14">
            <a:extLst>
              <a:ext uri="{FF2B5EF4-FFF2-40B4-BE49-F238E27FC236}">
                <a16:creationId xmlns:a16="http://schemas.microsoft.com/office/drawing/2014/main" id="{9500C282-EAB8-EF42-8900-33AE59FD840F}"/>
              </a:ext>
            </a:extLst>
          </p:cNvPr>
          <p:cNvSpPr/>
          <p:nvPr/>
        </p:nvSpPr>
        <p:spPr>
          <a:xfrm>
            <a:off x="1490429" y="2083712"/>
            <a:ext cx="3657600" cy="3657600"/>
          </a:xfrm>
          <a:prstGeom prst="arc">
            <a:avLst>
              <a:gd name="adj1" fmla="val 19203254"/>
              <a:gd name="adj2" fmla="val 2400201"/>
            </a:avLst>
          </a:prstGeom>
          <a:noFill/>
          <a:ln w="152400" cap="rnd">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Arc 15">
            <a:extLst>
              <a:ext uri="{FF2B5EF4-FFF2-40B4-BE49-F238E27FC236}">
                <a16:creationId xmlns:a16="http://schemas.microsoft.com/office/drawing/2014/main" id="{4D11AC8A-EC52-7048-A898-51D5581070D0}"/>
              </a:ext>
            </a:extLst>
          </p:cNvPr>
          <p:cNvSpPr/>
          <p:nvPr/>
        </p:nvSpPr>
        <p:spPr>
          <a:xfrm>
            <a:off x="413250" y="2312312"/>
            <a:ext cx="3200400" cy="3200400"/>
          </a:xfrm>
          <a:prstGeom prst="arc">
            <a:avLst>
              <a:gd name="adj1" fmla="val 19836580"/>
              <a:gd name="adj2" fmla="val 2077956"/>
            </a:avLst>
          </a:prstGeom>
          <a:noFill/>
          <a:ln w="152400" cap="rnd">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Oval 16">
            <a:extLst>
              <a:ext uri="{FF2B5EF4-FFF2-40B4-BE49-F238E27FC236}">
                <a16:creationId xmlns:a16="http://schemas.microsoft.com/office/drawing/2014/main" id="{6DD1498D-CCED-C94D-A2FB-A26D7153591B}"/>
              </a:ext>
            </a:extLst>
          </p:cNvPr>
          <p:cNvSpPr/>
          <p:nvPr/>
        </p:nvSpPr>
        <p:spPr>
          <a:xfrm>
            <a:off x="1703513" y="3140968"/>
            <a:ext cx="1656185" cy="1656184"/>
          </a:xfrm>
          <a:prstGeom prst="ellipse">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3000" b="1" dirty="0">
                <a:solidFill>
                  <a:srgbClr val="C00000"/>
                </a:solidFill>
              </a:rPr>
              <a:t>Agile </a:t>
            </a:r>
            <a:br>
              <a:rPr lang="en-US" sz="3000" b="1" dirty="0">
                <a:solidFill>
                  <a:srgbClr val="C00000"/>
                </a:solidFill>
              </a:rPr>
            </a:br>
            <a:r>
              <a:rPr lang="en-US" sz="3000" b="1" dirty="0">
                <a:solidFill>
                  <a:srgbClr val="C00000"/>
                </a:solidFill>
              </a:rPr>
              <a:t>Mindset</a:t>
            </a:r>
          </a:p>
        </p:txBody>
      </p:sp>
      <p:sp>
        <p:nvSpPr>
          <p:cNvPr id="18" name="TextBox 17">
            <a:extLst>
              <a:ext uri="{FF2B5EF4-FFF2-40B4-BE49-F238E27FC236}">
                <a16:creationId xmlns:a16="http://schemas.microsoft.com/office/drawing/2014/main" id="{A848F33C-4F59-B34D-B027-681F907CABC5}"/>
              </a:ext>
            </a:extLst>
          </p:cNvPr>
          <p:cNvSpPr txBox="1"/>
          <p:nvPr/>
        </p:nvSpPr>
        <p:spPr>
          <a:xfrm>
            <a:off x="3732361" y="3373903"/>
            <a:ext cx="1296957" cy="1261884"/>
          </a:xfrm>
          <a:prstGeom prst="rect">
            <a:avLst/>
          </a:prstGeom>
          <a:noFill/>
        </p:spPr>
        <p:txBody>
          <a:bodyPr wrap="none" rtlCol="0">
            <a:spAutoFit/>
          </a:bodyPr>
          <a:lstStyle/>
          <a:p>
            <a:pPr algn="ctr"/>
            <a:r>
              <a:rPr lang="en-US" sz="4400" b="1" dirty="0">
                <a:solidFill>
                  <a:srgbClr val="C00000"/>
                </a:solidFill>
                <a:latin typeface="Calibri" panose="020F0502020204030204" pitchFamily="34" charset="0"/>
                <a:cs typeface="Calibri" panose="020F0502020204030204" pitchFamily="34" charset="0"/>
              </a:rPr>
              <a:t>4</a:t>
            </a:r>
          </a:p>
          <a:p>
            <a:pPr algn="ctr"/>
            <a:r>
              <a:rPr lang="en-US" sz="3200" b="1" dirty="0">
                <a:solidFill>
                  <a:srgbClr val="C00000"/>
                </a:solidFill>
                <a:latin typeface="Calibri" panose="020F0502020204030204" pitchFamily="34" charset="0"/>
                <a:cs typeface="Calibri" panose="020F0502020204030204" pitchFamily="34" charset="0"/>
              </a:rPr>
              <a:t>Values</a:t>
            </a:r>
          </a:p>
        </p:txBody>
      </p:sp>
      <p:sp>
        <p:nvSpPr>
          <p:cNvPr id="19" name="TextBox 18">
            <a:extLst>
              <a:ext uri="{FF2B5EF4-FFF2-40B4-BE49-F238E27FC236}">
                <a16:creationId xmlns:a16="http://schemas.microsoft.com/office/drawing/2014/main" id="{B44A5711-2FAF-604E-9FE6-AB68FEBCD4EE}"/>
              </a:ext>
            </a:extLst>
          </p:cNvPr>
          <p:cNvSpPr txBox="1"/>
          <p:nvPr/>
        </p:nvSpPr>
        <p:spPr>
          <a:xfrm>
            <a:off x="5199552" y="3373903"/>
            <a:ext cx="1832553" cy="1261884"/>
          </a:xfrm>
          <a:prstGeom prst="rect">
            <a:avLst/>
          </a:prstGeom>
          <a:noFill/>
        </p:spPr>
        <p:txBody>
          <a:bodyPr wrap="none" rtlCol="0">
            <a:spAutoFit/>
          </a:bodyPr>
          <a:lstStyle/>
          <a:p>
            <a:pPr algn="ctr"/>
            <a:r>
              <a:rPr lang="en-US" sz="4400" b="1" dirty="0">
                <a:solidFill>
                  <a:srgbClr val="C00000"/>
                </a:solidFill>
                <a:latin typeface="Calibri" panose="020F0502020204030204" pitchFamily="34" charset="0"/>
                <a:cs typeface="Calibri" panose="020F0502020204030204" pitchFamily="34" charset="0"/>
              </a:rPr>
              <a:t>12</a:t>
            </a:r>
          </a:p>
          <a:p>
            <a:pPr algn="ctr"/>
            <a:r>
              <a:rPr lang="en-US" sz="3200" b="1" dirty="0">
                <a:solidFill>
                  <a:srgbClr val="C00000"/>
                </a:solidFill>
                <a:latin typeface="Calibri" panose="020F0502020204030204" pitchFamily="34" charset="0"/>
                <a:cs typeface="Calibri" panose="020F0502020204030204" pitchFamily="34" charset="0"/>
              </a:rPr>
              <a:t>Principles</a:t>
            </a:r>
          </a:p>
        </p:txBody>
      </p:sp>
      <p:sp>
        <p:nvSpPr>
          <p:cNvPr id="20" name="TextBox 19">
            <a:extLst>
              <a:ext uri="{FF2B5EF4-FFF2-40B4-BE49-F238E27FC236}">
                <a16:creationId xmlns:a16="http://schemas.microsoft.com/office/drawing/2014/main" id="{6EFE3235-7A25-C542-86F6-789B09303669}"/>
              </a:ext>
            </a:extLst>
          </p:cNvPr>
          <p:cNvSpPr txBox="1"/>
          <p:nvPr/>
        </p:nvSpPr>
        <p:spPr>
          <a:xfrm>
            <a:off x="7457642" y="3799303"/>
            <a:ext cx="1698478" cy="584775"/>
          </a:xfrm>
          <a:prstGeom prst="rect">
            <a:avLst/>
          </a:prstGeom>
          <a:noFill/>
        </p:spPr>
        <p:txBody>
          <a:bodyPr wrap="none" rtlCol="0">
            <a:spAutoFit/>
          </a:bodyPr>
          <a:lstStyle/>
          <a:p>
            <a:pPr algn="ctr"/>
            <a:r>
              <a:rPr lang="en-US" sz="3200" b="1" dirty="0">
                <a:solidFill>
                  <a:srgbClr val="C00000"/>
                </a:solidFill>
                <a:latin typeface="Calibri" panose="020F0502020204030204" pitchFamily="34" charset="0"/>
                <a:cs typeface="Calibri" panose="020F0502020204030204" pitchFamily="34" charset="0"/>
              </a:rPr>
              <a:t>Practices</a:t>
            </a:r>
          </a:p>
        </p:txBody>
      </p:sp>
      <p:sp>
        <p:nvSpPr>
          <p:cNvPr id="23" name="Rounded Rectangle 22">
            <a:extLst>
              <a:ext uri="{FF2B5EF4-FFF2-40B4-BE49-F238E27FC236}">
                <a16:creationId xmlns:a16="http://schemas.microsoft.com/office/drawing/2014/main" id="{5AFE0204-6133-8049-8994-1B49E581C047}"/>
              </a:ext>
            </a:extLst>
          </p:cNvPr>
          <p:cNvSpPr>
            <a:spLocks noChangeArrowheads="1"/>
          </p:cNvSpPr>
          <p:nvPr/>
        </p:nvSpPr>
        <p:spPr bwMode="auto">
          <a:xfrm>
            <a:off x="7541290" y="2500360"/>
            <a:ext cx="990076" cy="386257"/>
          </a:xfrm>
          <a:prstGeom prst="roundRect">
            <a:avLst>
              <a:gd name="adj" fmla="val 27633"/>
            </a:avLst>
          </a:prstGeom>
          <a:solidFill>
            <a:schemeClr val="accent1">
              <a:lumMod val="20000"/>
              <a:lumOff val="8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endParaRPr lang="en-US" sz="2800" b="1" dirty="0"/>
          </a:p>
        </p:txBody>
      </p:sp>
      <p:sp>
        <p:nvSpPr>
          <p:cNvPr id="24" name="Rounded Rectangle 23">
            <a:extLst>
              <a:ext uri="{FF2B5EF4-FFF2-40B4-BE49-F238E27FC236}">
                <a16:creationId xmlns:a16="http://schemas.microsoft.com/office/drawing/2014/main" id="{BD431D40-4D19-0147-92F1-5D68E01C8A90}"/>
              </a:ext>
            </a:extLst>
          </p:cNvPr>
          <p:cNvSpPr>
            <a:spLocks noChangeArrowheads="1"/>
          </p:cNvSpPr>
          <p:nvPr/>
        </p:nvSpPr>
        <p:spPr bwMode="auto">
          <a:xfrm>
            <a:off x="7811843" y="4438300"/>
            <a:ext cx="990076" cy="386257"/>
          </a:xfrm>
          <a:prstGeom prst="roundRect">
            <a:avLst>
              <a:gd name="adj" fmla="val 27633"/>
            </a:avLst>
          </a:prstGeom>
          <a:solidFill>
            <a:schemeClr val="accent1">
              <a:lumMod val="20000"/>
              <a:lumOff val="8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endParaRPr lang="en-US" sz="2800" b="1" dirty="0"/>
          </a:p>
        </p:txBody>
      </p:sp>
      <p:sp>
        <p:nvSpPr>
          <p:cNvPr id="25" name="Rounded Rectangle 24">
            <a:extLst>
              <a:ext uri="{FF2B5EF4-FFF2-40B4-BE49-F238E27FC236}">
                <a16:creationId xmlns:a16="http://schemas.microsoft.com/office/drawing/2014/main" id="{92269460-EA4A-984D-A08D-58D56A4EF101}"/>
              </a:ext>
            </a:extLst>
          </p:cNvPr>
          <p:cNvSpPr>
            <a:spLocks noChangeArrowheads="1"/>
          </p:cNvSpPr>
          <p:nvPr/>
        </p:nvSpPr>
        <p:spPr bwMode="auto">
          <a:xfrm>
            <a:off x="9071237" y="2576861"/>
            <a:ext cx="990076" cy="386257"/>
          </a:xfrm>
          <a:prstGeom prst="roundRect">
            <a:avLst>
              <a:gd name="adj" fmla="val 27633"/>
            </a:avLst>
          </a:prstGeom>
          <a:solidFill>
            <a:schemeClr val="accent1">
              <a:lumMod val="20000"/>
              <a:lumOff val="8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endParaRPr lang="en-US" sz="2800" b="1" dirty="0"/>
          </a:p>
        </p:txBody>
      </p:sp>
      <p:sp>
        <p:nvSpPr>
          <p:cNvPr id="26" name="Rounded Rectangle 25">
            <a:extLst>
              <a:ext uri="{FF2B5EF4-FFF2-40B4-BE49-F238E27FC236}">
                <a16:creationId xmlns:a16="http://schemas.microsoft.com/office/drawing/2014/main" id="{4F4ABA90-3304-BA40-923F-6F7F96AC8DA1}"/>
              </a:ext>
            </a:extLst>
          </p:cNvPr>
          <p:cNvSpPr>
            <a:spLocks noChangeArrowheads="1"/>
          </p:cNvSpPr>
          <p:nvPr/>
        </p:nvSpPr>
        <p:spPr bwMode="auto">
          <a:xfrm>
            <a:off x="7777623" y="3238550"/>
            <a:ext cx="990076" cy="386257"/>
          </a:xfrm>
          <a:prstGeom prst="roundRect">
            <a:avLst>
              <a:gd name="adj" fmla="val 27633"/>
            </a:avLst>
          </a:prstGeom>
          <a:solidFill>
            <a:schemeClr val="accent1">
              <a:lumMod val="20000"/>
              <a:lumOff val="8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endParaRPr lang="en-US" sz="2800" b="1" dirty="0"/>
          </a:p>
        </p:txBody>
      </p:sp>
      <p:sp>
        <p:nvSpPr>
          <p:cNvPr id="28" name="Rounded Rectangle 27">
            <a:extLst>
              <a:ext uri="{FF2B5EF4-FFF2-40B4-BE49-F238E27FC236}">
                <a16:creationId xmlns:a16="http://schemas.microsoft.com/office/drawing/2014/main" id="{A842D3F4-8AEA-9F4B-86E1-1AF54A499A9C}"/>
              </a:ext>
            </a:extLst>
          </p:cNvPr>
          <p:cNvSpPr>
            <a:spLocks noChangeArrowheads="1"/>
          </p:cNvSpPr>
          <p:nvPr/>
        </p:nvSpPr>
        <p:spPr bwMode="auto">
          <a:xfrm>
            <a:off x="9199545" y="3361728"/>
            <a:ext cx="990076" cy="386257"/>
          </a:xfrm>
          <a:prstGeom prst="roundRect">
            <a:avLst>
              <a:gd name="adj" fmla="val 27633"/>
            </a:avLst>
          </a:prstGeom>
          <a:solidFill>
            <a:schemeClr val="accent1">
              <a:lumMod val="20000"/>
              <a:lumOff val="8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endParaRPr lang="en-US" sz="2800" b="1" dirty="0"/>
          </a:p>
        </p:txBody>
      </p:sp>
      <p:sp>
        <p:nvSpPr>
          <p:cNvPr id="29" name="Rounded Rectangle 28">
            <a:extLst>
              <a:ext uri="{FF2B5EF4-FFF2-40B4-BE49-F238E27FC236}">
                <a16:creationId xmlns:a16="http://schemas.microsoft.com/office/drawing/2014/main" id="{742B0B35-5A6E-1F4B-8D48-941D223EAE27}"/>
              </a:ext>
            </a:extLst>
          </p:cNvPr>
          <p:cNvSpPr>
            <a:spLocks noChangeArrowheads="1"/>
          </p:cNvSpPr>
          <p:nvPr/>
        </p:nvSpPr>
        <p:spPr bwMode="auto">
          <a:xfrm>
            <a:off x="9277964" y="4049222"/>
            <a:ext cx="990076" cy="386257"/>
          </a:xfrm>
          <a:prstGeom prst="roundRect">
            <a:avLst>
              <a:gd name="adj" fmla="val 27633"/>
            </a:avLst>
          </a:prstGeom>
          <a:solidFill>
            <a:schemeClr val="accent1">
              <a:lumMod val="20000"/>
              <a:lumOff val="8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endParaRPr lang="en-US" sz="2800" b="1" dirty="0"/>
          </a:p>
        </p:txBody>
      </p:sp>
      <p:sp>
        <p:nvSpPr>
          <p:cNvPr id="30" name="Rounded Rectangle 29">
            <a:extLst>
              <a:ext uri="{FF2B5EF4-FFF2-40B4-BE49-F238E27FC236}">
                <a16:creationId xmlns:a16="http://schemas.microsoft.com/office/drawing/2014/main" id="{778D0D53-4970-3C42-8AE4-3BC3827D7BF2}"/>
              </a:ext>
            </a:extLst>
          </p:cNvPr>
          <p:cNvSpPr>
            <a:spLocks noChangeArrowheads="1"/>
          </p:cNvSpPr>
          <p:nvPr/>
        </p:nvSpPr>
        <p:spPr bwMode="auto">
          <a:xfrm>
            <a:off x="7186464" y="1918127"/>
            <a:ext cx="990076" cy="386257"/>
          </a:xfrm>
          <a:prstGeom prst="roundRect">
            <a:avLst>
              <a:gd name="adj" fmla="val 27633"/>
            </a:avLst>
          </a:prstGeom>
          <a:solidFill>
            <a:schemeClr val="accent1">
              <a:lumMod val="20000"/>
              <a:lumOff val="8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endParaRPr lang="en-US" sz="2800" b="1" dirty="0"/>
          </a:p>
        </p:txBody>
      </p:sp>
      <p:sp>
        <p:nvSpPr>
          <p:cNvPr id="31" name="Rounded Rectangle 30">
            <a:extLst>
              <a:ext uri="{FF2B5EF4-FFF2-40B4-BE49-F238E27FC236}">
                <a16:creationId xmlns:a16="http://schemas.microsoft.com/office/drawing/2014/main" id="{FF876C5D-91A3-194F-A909-3C69CED90653}"/>
              </a:ext>
            </a:extLst>
          </p:cNvPr>
          <p:cNvSpPr>
            <a:spLocks noChangeArrowheads="1"/>
          </p:cNvSpPr>
          <p:nvPr/>
        </p:nvSpPr>
        <p:spPr bwMode="auto">
          <a:xfrm>
            <a:off x="9113611" y="4884544"/>
            <a:ext cx="990076" cy="386257"/>
          </a:xfrm>
          <a:prstGeom prst="roundRect">
            <a:avLst>
              <a:gd name="adj" fmla="val 27633"/>
            </a:avLst>
          </a:prstGeom>
          <a:solidFill>
            <a:schemeClr val="accent1">
              <a:lumMod val="20000"/>
              <a:lumOff val="8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endParaRPr lang="en-US" sz="2800" b="1" dirty="0"/>
          </a:p>
        </p:txBody>
      </p:sp>
      <p:sp>
        <p:nvSpPr>
          <p:cNvPr id="32" name="Rounded Rectangle 31">
            <a:extLst>
              <a:ext uri="{FF2B5EF4-FFF2-40B4-BE49-F238E27FC236}">
                <a16:creationId xmlns:a16="http://schemas.microsoft.com/office/drawing/2014/main" id="{EFE8B808-01FB-A442-AAEC-6A4B662DCDD3}"/>
              </a:ext>
            </a:extLst>
          </p:cNvPr>
          <p:cNvSpPr>
            <a:spLocks noChangeArrowheads="1"/>
          </p:cNvSpPr>
          <p:nvPr/>
        </p:nvSpPr>
        <p:spPr bwMode="auto">
          <a:xfrm>
            <a:off x="8766878" y="5599563"/>
            <a:ext cx="990076" cy="386257"/>
          </a:xfrm>
          <a:prstGeom prst="roundRect">
            <a:avLst>
              <a:gd name="adj" fmla="val 27633"/>
            </a:avLst>
          </a:prstGeom>
          <a:solidFill>
            <a:schemeClr val="accent1">
              <a:lumMod val="20000"/>
              <a:lumOff val="8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endParaRPr lang="en-US" sz="2800" b="1" dirty="0"/>
          </a:p>
        </p:txBody>
      </p:sp>
      <p:sp>
        <p:nvSpPr>
          <p:cNvPr id="33" name="Rounded Rectangle 32">
            <a:extLst>
              <a:ext uri="{FF2B5EF4-FFF2-40B4-BE49-F238E27FC236}">
                <a16:creationId xmlns:a16="http://schemas.microsoft.com/office/drawing/2014/main" id="{F825B2B5-B447-4744-B2E9-E6695FD2EEDF}"/>
              </a:ext>
            </a:extLst>
          </p:cNvPr>
          <p:cNvSpPr>
            <a:spLocks noChangeArrowheads="1"/>
          </p:cNvSpPr>
          <p:nvPr/>
        </p:nvSpPr>
        <p:spPr bwMode="auto">
          <a:xfrm>
            <a:off x="7462890" y="5090587"/>
            <a:ext cx="990076" cy="386257"/>
          </a:xfrm>
          <a:prstGeom prst="roundRect">
            <a:avLst>
              <a:gd name="adj" fmla="val 27633"/>
            </a:avLst>
          </a:prstGeom>
          <a:solidFill>
            <a:schemeClr val="accent1">
              <a:lumMod val="20000"/>
              <a:lumOff val="8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endParaRPr lang="en-US" sz="2800" b="1" dirty="0"/>
          </a:p>
        </p:txBody>
      </p:sp>
      <p:sp>
        <p:nvSpPr>
          <p:cNvPr id="34" name="Rounded Rectangle 33">
            <a:extLst>
              <a:ext uri="{FF2B5EF4-FFF2-40B4-BE49-F238E27FC236}">
                <a16:creationId xmlns:a16="http://schemas.microsoft.com/office/drawing/2014/main" id="{23A76EF0-6665-1C43-98D0-1E7694403D71}"/>
              </a:ext>
            </a:extLst>
          </p:cNvPr>
          <p:cNvSpPr>
            <a:spLocks noChangeArrowheads="1"/>
          </p:cNvSpPr>
          <p:nvPr/>
        </p:nvSpPr>
        <p:spPr bwMode="auto">
          <a:xfrm>
            <a:off x="6904001" y="5702762"/>
            <a:ext cx="990076" cy="386257"/>
          </a:xfrm>
          <a:prstGeom prst="roundRect">
            <a:avLst>
              <a:gd name="adj" fmla="val 27633"/>
            </a:avLst>
          </a:prstGeom>
          <a:solidFill>
            <a:schemeClr val="accent1">
              <a:lumMod val="20000"/>
              <a:lumOff val="8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endParaRPr lang="en-US" sz="2800" b="1" dirty="0"/>
          </a:p>
        </p:txBody>
      </p:sp>
      <p:sp>
        <p:nvSpPr>
          <p:cNvPr id="35" name="Rounded Rectangle 34">
            <a:extLst>
              <a:ext uri="{FF2B5EF4-FFF2-40B4-BE49-F238E27FC236}">
                <a16:creationId xmlns:a16="http://schemas.microsoft.com/office/drawing/2014/main" id="{88EA18D0-452A-5A42-B6A3-F71704CF4BEE}"/>
              </a:ext>
            </a:extLst>
          </p:cNvPr>
          <p:cNvSpPr>
            <a:spLocks noChangeArrowheads="1"/>
          </p:cNvSpPr>
          <p:nvPr/>
        </p:nvSpPr>
        <p:spPr bwMode="auto">
          <a:xfrm>
            <a:off x="8618573" y="1889367"/>
            <a:ext cx="990076" cy="386257"/>
          </a:xfrm>
          <a:prstGeom prst="roundRect">
            <a:avLst>
              <a:gd name="adj" fmla="val 27633"/>
            </a:avLst>
          </a:prstGeom>
          <a:solidFill>
            <a:schemeClr val="accent1">
              <a:lumMod val="20000"/>
              <a:lumOff val="8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endParaRPr lang="en-US" sz="2800" b="1" dirty="0"/>
          </a:p>
        </p:txBody>
      </p:sp>
    </p:spTree>
    <p:extLst>
      <p:ext uri="{BB962C8B-B14F-4D97-AF65-F5344CB8AC3E}">
        <p14:creationId xmlns:p14="http://schemas.microsoft.com/office/powerpoint/2010/main" val="674145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4C455F-7777-F74D-994B-8A7E7CE4387A}"/>
              </a:ext>
            </a:extLst>
          </p:cNvPr>
          <p:cNvSpPr>
            <a:spLocks noGrp="1"/>
          </p:cNvSpPr>
          <p:nvPr>
            <p:ph type="sldNum" sz="quarter" idx="12"/>
          </p:nvPr>
        </p:nvSpPr>
        <p:spPr/>
        <p:txBody>
          <a:bodyPr/>
          <a:lstStyle/>
          <a:p>
            <a:pPr>
              <a:defRPr/>
            </a:pPr>
            <a:fld id="{E78C9E75-97FD-45D9-8ED3-955348887BB1}" type="slidenum">
              <a:rPr lang="zh-TW" altLang="en-US" smtClean="0"/>
              <a:pPr>
                <a:defRPr/>
              </a:pPr>
              <a:t>36</a:t>
            </a:fld>
            <a:endParaRPr lang="zh-TW" altLang="en-US"/>
          </a:p>
        </p:txBody>
      </p:sp>
      <p:sp>
        <p:nvSpPr>
          <p:cNvPr id="6" name="Title 1">
            <a:extLst>
              <a:ext uri="{FF2B5EF4-FFF2-40B4-BE49-F238E27FC236}">
                <a16:creationId xmlns:a16="http://schemas.microsoft.com/office/drawing/2014/main" id="{3261C494-E02B-784B-9D5F-819515FA6F70}"/>
              </a:ext>
            </a:extLst>
          </p:cNvPr>
          <p:cNvSpPr txBox="1">
            <a:spLocks/>
          </p:cNvSpPr>
          <p:nvPr/>
        </p:nvSpPr>
        <p:spPr bwMode="auto">
          <a:xfrm>
            <a:off x="126749" y="116632"/>
            <a:ext cx="11525061" cy="115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kern="1200" baseline="0">
                <a:solidFill>
                  <a:schemeClr val="tx1"/>
                </a:solidFill>
                <a:latin typeface="Calibri" pitchFamily="34" charset="0"/>
                <a:ea typeface="標楷體" pitchFamily="65" charset="-120"/>
                <a:cs typeface="新細明體" charset="0"/>
              </a:defRPr>
            </a:lvl1pPr>
            <a:lvl2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2pPr>
            <a:lvl3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3pPr>
            <a:lvl4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4pPr>
            <a:lvl5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l"/>
            <a:r>
              <a:rPr lang="en-US" dirty="0">
                <a:solidFill>
                  <a:schemeClr val="bg1"/>
                </a:solidFill>
              </a:rPr>
              <a:t>Agile is a Blanket Term </a:t>
            </a:r>
            <a:r>
              <a:rPr lang="en-US" dirty="0" smtClean="0">
                <a:solidFill>
                  <a:schemeClr val="bg1"/>
                </a:solidFill>
              </a:rPr>
              <a:t>for Many </a:t>
            </a:r>
            <a:r>
              <a:rPr lang="en-US" dirty="0">
                <a:solidFill>
                  <a:schemeClr val="bg1"/>
                </a:solidFill>
              </a:rPr>
              <a:t>Approaches</a:t>
            </a:r>
          </a:p>
        </p:txBody>
      </p:sp>
      <p:sp>
        <p:nvSpPr>
          <p:cNvPr id="17" name="Oval 16">
            <a:extLst>
              <a:ext uri="{FF2B5EF4-FFF2-40B4-BE49-F238E27FC236}">
                <a16:creationId xmlns:a16="http://schemas.microsoft.com/office/drawing/2014/main" id="{6DD1498D-CCED-C94D-A2FB-A26D7153591B}"/>
              </a:ext>
            </a:extLst>
          </p:cNvPr>
          <p:cNvSpPr/>
          <p:nvPr/>
        </p:nvSpPr>
        <p:spPr>
          <a:xfrm>
            <a:off x="2855641" y="1313192"/>
            <a:ext cx="6583360" cy="5080098"/>
          </a:xfrm>
          <a:prstGeom prst="ellipse">
            <a:avLst/>
          </a:prstGeom>
          <a:solidFill>
            <a:srgbClr val="FFD57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3000" b="1" dirty="0">
              <a:solidFill>
                <a:schemeClr val="tx1"/>
              </a:solidFill>
              <a:latin typeface="Candara" panose="020E0502030303020204" pitchFamily="34" charset="0"/>
            </a:endParaRPr>
          </a:p>
        </p:txBody>
      </p:sp>
      <p:sp>
        <p:nvSpPr>
          <p:cNvPr id="14" name="Oval 13">
            <a:extLst>
              <a:ext uri="{FF2B5EF4-FFF2-40B4-BE49-F238E27FC236}">
                <a16:creationId xmlns:a16="http://schemas.microsoft.com/office/drawing/2014/main" id="{A8BBD234-56FF-5142-AB28-F41F2B3F93CF}"/>
              </a:ext>
            </a:extLst>
          </p:cNvPr>
          <p:cNvSpPr/>
          <p:nvPr/>
        </p:nvSpPr>
        <p:spPr>
          <a:xfrm>
            <a:off x="4420756" y="2541895"/>
            <a:ext cx="4627573" cy="3595833"/>
          </a:xfrm>
          <a:prstGeom prst="ellipse">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3000" b="1" dirty="0">
              <a:solidFill>
                <a:schemeClr val="tx1"/>
              </a:solidFill>
              <a:latin typeface="Candara" panose="020E0502030303020204" pitchFamily="34" charset="0"/>
            </a:endParaRPr>
          </a:p>
        </p:txBody>
      </p:sp>
      <p:sp>
        <p:nvSpPr>
          <p:cNvPr id="21" name="Oval 20">
            <a:extLst>
              <a:ext uri="{FF2B5EF4-FFF2-40B4-BE49-F238E27FC236}">
                <a16:creationId xmlns:a16="http://schemas.microsoft.com/office/drawing/2014/main" id="{FC0C3A75-28C8-4E43-A22E-A54BAB72396E}"/>
              </a:ext>
            </a:extLst>
          </p:cNvPr>
          <p:cNvSpPr/>
          <p:nvPr/>
        </p:nvSpPr>
        <p:spPr>
          <a:xfrm>
            <a:off x="3575720" y="3113391"/>
            <a:ext cx="2117570" cy="1174276"/>
          </a:xfrm>
          <a:prstGeom prst="ellipse">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3000" b="1" dirty="0">
                <a:solidFill>
                  <a:srgbClr val="C00000"/>
                </a:solidFill>
                <a:latin typeface="Candara" panose="020E0502030303020204" pitchFamily="34" charset="0"/>
              </a:rPr>
              <a:t>Kanban</a:t>
            </a:r>
          </a:p>
        </p:txBody>
      </p:sp>
      <p:sp>
        <p:nvSpPr>
          <p:cNvPr id="23" name="Oval 22">
            <a:extLst>
              <a:ext uri="{FF2B5EF4-FFF2-40B4-BE49-F238E27FC236}">
                <a16:creationId xmlns:a16="http://schemas.microsoft.com/office/drawing/2014/main" id="{760BFF1E-3236-C44E-8E0C-038C67CD2E46}"/>
              </a:ext>
            </a:extLst>
          </p:cNvPr>
          <p:cNvSpPr/>
          <p:nvPr/>
        </p:nvSpPr>
        <p:spPr>
          <a:xfrm>
            <a:off x="5939736" y="4108927"/>
            <a:ext cx="1386097" cy="744006"/>
          </a:xfrm>
          <a:prstGeom prst="ellipse">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3000" b="1" dirty="0">
                <a:solidFill>
                  <a:srgbClr val="C00000"/>
                </a:solidFill>
                <a:latin typeface="Candara" panose="020E0502030303020204" pitchFamily="34" charset="0"/>
              </a:rPr>
              <a:t>Crystal</a:t>
            </a:r>
          </a:p>
        </p:txBody>
      </p:sp>
      <p:sp>
        <p:nvSpPr>
          <p:cNvPr id="24" name="TextBox 23">
            <a:extLst>
              <a:ext uri="{FF2B5EF4-FFF2-40B4-BE49-F238E27FC236}">
                <a16:creationId xmlns:a16="http://schemas.microsoft.com/office/drawing/2014/main" id="{4AEAC587-2CBC-964B-A173-1A8720D988E3}"/>
              </a:ext>
            </a:extLst>
          </p:cNvPr>
          <p:cNvSpPr txBox="1"/>
          <p:nvPr/>
        </p:nvSpPr>
        <p:spPr>
          <a:xfrm>
            <a:off x="6059131" y="2609336"/>
            <a:ext cx="1426994" cy="769441"/>
          </a:xfrm>
          <a:prstGeom prst="rect">
            <a:avLst/>
          </a:prstGeom>
          <a:noFill/>
        </p:spPr>
        <p:txBody>
          <a:bodyPr wrap="none" rtlCol="0">
            <a:spAutoFit/>
          </a:bodyPr>
          <a:lstStyle/>
          <a:p>
            <a:pPr algn="ctr"/>
            <a:r>
              <a:rPr lang="en-US" sz="4400" b="1" dirty="0">
                <a:solidFill>
                  <a:srgbClr val="C00000"/>
                </a:solidFill>
                <a:latin typeface="Candara" panose="020E0502030303020204" pitchFamily="34" charset="0"/>
                <a:cs typeface="Calibri" panose="020F0502020204030204" pitchFamily="34" charset="0"/>
              </a:rPr>
              <a:t>Agile</a:t>
            </a:r>
            <a:endParaRPr lang="en-US" sz="3200" b="1" dirty="0">
              <a:solidFill>
                <a:srgbClr val="C00000"/>
              </a:solidFill>
              <a:latin typeface="Candara" panose="020E0502030303020204" pitchFamily="34" charset="0"/>
              <a:cs typeface="Calibri" panose="020F0502020204030204" pitchFamily="34" charset="0"/>
            </a:endParaRPr>
          </a:p>
        </p:txBody>
      </p:sp>
      <p:sp>
        <p:nvSpPr>
          <p:cNvPr id="25" name="Oval 24">
            <a:extLst>
              <a:ext uri="{FF2B5EF4-FFF2-40B4-BE49-F238E27FC236}">
                <a16:creationId xmlns:a16="http://schemas.microsoft.com/office/drawing/2014/main" id="{A5FEF057-0BE5-CA48-B182-7ADD8FA50B42}"/>
              </a:ext>
            </a:extLst>
          </p:cNvPr>
          <p:cNvSpPr/>
          <p:nvPr/>
        </p:nvSpPr>
        <p:spPr>
          <a:xfrm>
            <a:off x="6781771" y="3356531"/>
            <a:ext cx="2117570" cy="854661"/>
          </a:xfrm>
          <a:prstGeom prst="ellipse">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3000" b="1" dirty="0" err="1">
                <a:solidFill>
                  <a:schemeClr val="tx1"/>
                </a:solidFill>
                <a:latin typeface="Candara" panose="020E0502030303020204" pitchFamily="34" charset="0"/>
              </a:rPr>
              <a:t>ScrumBan</a:t>
            </a:r>
            <a:endParaRPr lang="en-US" sz="3000" b="1" dirty="0">
              <a:solidFill>
                <a:schemeClr val="tx1"/>
              </a:solidFill>
              <a:latin typeface="Candara" panose="020E0502030303020204" pitchFamily="34" charset="0"/>
            </a:endParaRPr>
          </a:p>
        </p:txBody>
      </p:sp>
      <p:sp>
        <p:nvSpPr>
          <p:cNvPr id="26" name="Oval 25">
            <a:extLst>
              <a:ext uri="{FF2B5EF4-FFF2-40B4-BE49-F238E27FC236}">
                <a16:creationId xmlns:a16="http://schemas.microsoft.com/office/drawing/2014/main" id="{CBA9DBA1-064E-A740-BBA6-C0EC84450A6B}"/>
              </a:ext>
            </a:extLst>
          </p:cNvPr>
          <p:cNvSpPr/>
          <p:nvPr/>
        </p:nvSpPr>
        <p:spPr>
          <a:xfrm>
            <a:off x="4604358" y="4356644"/>
            <a:ext cx="1386097" cy="744006"/>
          </a:xfrm>
          <a:prstGeom prst="ellipse">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3000" b="1" dirty="0">
                <a:solidFill>
                  <a:srgbClr val="C00000"/>
                </a:solidFill>
                <a:latin typeface="Candara" panose="020E0502030303020204" pitchFamily="34" charset="0"/>
              </a:rPr>
              <a:t>Scrum</a:t>
            </a:r>
          </a:p>
        </p:txBody>
      </p:sp>
      <p:sp>
        <p:nvSpPr>
          <p:cNvPr id="27" name="Oval 26">
            <a:extLst>
              <a:ext uri="{FF2B5EF4-FFF2-40B4-BE49-F238E27FC236}">
                <a16:creationId xmlns:a16="http://schemas.microsoft.com/office/drawing/2014/main" id="{6DAEF4B6-DBAB-E240-A033-A3D6B8C58C1C}"/>
              </a:ext>
            </a:extLst>
          </p:cNvPr>
          <p:cNvSpPr/>
          <p:nvPr/>
        </p:nvSpPr>
        <p:spPr>
          <a:xfrm>
            <a:off x="5231905" y="4961673"/>
            <a:ext cx="942152" cy="744006"/>
          </a:xfrm>
          <a:prstGeom prst="ellipse">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3000" b="1" dirty="0">
                <a:solidFill>
                  <a:srgbClr val="C00000"/>
                </a:solidFill>
                <a:latin typeface="Candara" panose="020E0502030303020204" pitchFamily="34" charset="0"/>
              </a:rPr>
              <a:t>XP</a:t>
            </a:r>
          </a:p>
        </p:txBody>
      </p:sp>
      <p:sp>
        <p:nvSpPr>
          <p:cNvPr id="28" name="TextBox 27">
            <a:extLst>
              <a:ext uri="{FF2B5EF4-FFF2-40B4-BE49-F238E27FC236}">
                <a16:creationId xmlns:a16="http://schemas.microsoft.com/office/drawing/2014/main" id="{E75DA2DF-B7E6-9B42-A4AE-376318662A98}"/>
              </a:ext>
            </a:extLst>
          </p:cNvPr>
          <p:cNvSpPr txBox="1"/>
          <p:nvPr/>
        </p:nvSpPr>
        <p:spPr>
          <a:xfrm>
            <a:off x="5366448" y="1522177"/>
            <a:ext cx="1335623" cy="769441"/>
          </a:xfrm>
          <a:prstGeom prst="rect">
            <a:avLst/>
          </a:prstGeom>
          <a:noFill/>
        </p:spPr>
        <p:txBody>
          <a:bodyPr wrap="none" rtlCol="0">
            <a:spAutoFit/>
          </a:bodyPr>
          <a:lstStyle/>
          <a:p>
            <a:pPr algn="ctr"/>
            <a:r>
              <a:rPr lang="en-US" sz="4400" b="1" dirty="0">
                <a:solidFill>
                  <a:srgbClr val="C00000"/>
                </a:solidFill>
                <a:latin typeface="Candara" panose="020E0502030303020204" pitchFamily="34" charset="0"/>
                <a:cs typeface="Calibri" panose="020F0502020204030204" pitchFamily="34" charset="0"/>
              </a:rPr>
              <a:t>Lean</a:t>
            </a:r>
            <a:endParaRPr lang="en-US" sz="3200" b="1" dirty="0">
              <a:solidFill>
                <a:srgbClr val="C00000"/>
              </a:solidFill>
              <a:latin typeface="Candara" panose="020E0502030303020204" pitchFamily="34" charset="0"/>
              <a:cs typeface="Calibri" panose="020F0502020204030204" pitchFamily="34" charset="0"/>
            </a:endParaRPr>
          </a:p>
        </p:txBody>
      </p:sp>
      <p:sp>
        <p:nvSpPr>
          <p:cNvPr id="29" name="Oval 28">
            <a:extLst>
              <a:ext uri="{FF2B5EF4-FFF2-40B4-BE49-F238E27FC236}">
                <a16:creationId xmlns:a16="http://schemas.microsoft.com/office/drawing/2014/main" id="{50E0AB02-ED02-1A4A-B3D9-F28F6F433414}"/>
              </a:ext>
            </a:extLst>
          </p:cNvPr>
          <p:cNvSpPr/>
          <p:nvPr/>
        </p:nvSpPr>
        <p:spPr>
          <a:xfrm>
            <a:off x="6240016" y="4913591"/>
            <a:ext cx="748308" cy="744006"/>
          </a:xfrm>
          <a:prstGeom prst="ellipse">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3000" b="1" dirty="0">
                <a:solidFill>
                  <a:schemeClr val="tx1"/>
                </a:solidFill>
                <a:latin typeface="Candara" panose="020E0502030303020204" pitchFamily="34" charset="0"/>
              </a:rPr>
              <a:t>FDD</a:t>
            </a:r>
          </a:p>
        </p:txBody>
      </p:sp>
      <p:sp>
        <p:nvSpPr>
          <p:cNvPr id="30" name="Oval 29">
            <a:extLst>
              <a:ext uri="{FF2B5EF4-FFF2-40B4-BE49-F238E27FC236}">
                <a16:creationId xmlns:a16="http://schemas.microsoft.com/office/drawing/2014/main" id="{3181F7FB-C1A3-E446-A729-AF13A235942E}"/>
              </a:ext>
            </a:extLst>
          </p:cNvPr>
          <p:cNvSpPr/>
          <p:nvPr/>
        </p:nvSpPr>
        <p:spPr>
          <a:xfrm>
            <a:off x="6951678" y="5196684"/>
            <a:ext cx="1088538" cy="744006"/>
          </a:xfrm>
          <a:prstGeom prst="ellipse">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3000" b="1" dirty="0">
                <a:solidFill>
                  <a:schemeClr val="tx1"/>
                </a:solidFill>
                <a:latin typeface="Candara" panose="020E0502030303020204" pitchFamily="34" charset="0"/>
              </a:rPr>
              <a:t>DSDM</a:t>
            </a:r>
          </a:p>
        </p:txBody>
      </p:sp>
      <p:sp>
        <p:nvSpPr>
          <p:cNvPr id="31" name="Oval 30">
            <a:extLst>
              <a:ext uri="{FF2B5EF4-FFF2-40B4-BE49-F238E27FC236}">
                <a16:creationId xmlns:a16="http://schemas.microsoft.com/office/drawing/2014/main" id="{1026E621-967F-1641-8173-373D97309D1B}"/>
              </a:ext>
            </a:extLst>
          </p:cNvPr>
          <p:cNvSpPr/>
          <p:nvPr/>
        </p:nvSpPr>
        <p:spPr>
          <a:xfrm>
            <a:off x="7438772" y="4315966"/>
            <a:ext cx="1060703" cy="744006"/>
          </a:xfrm>
          <a:prstGeom prst="ellipse">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3000" b="1" dirty="0">
                <a:solidFill>
                  <a:schemeClr val="tx1"/>
                </a:solidFill>
                <a:latin typeface="Candara" panose="020E0502030303020204" pitchFamily="34" charset="0"/>
              </a:rPr>
              <a:t>AUP</a:t>
            </a:r>
          </a:p>
        </p:txBody>
      </p:sp>
    </p:spTree>
    <p:extLst>
      <p:ext uri="{BB962C8B-B14F-4D97-AF65-F5344CB8AC3E}">
        <p14:creationId xmlns:p14="http://schemas.microsoft.com/office/powerpoint/2010/main" val="649713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21995-500D-F342-84F8-BD460402108F}"/>
              </a:ext>
            </a:extLst>
          </p:cNvPr>
          <p:cNvSpPr>
            <a:spLocks noGrp="1"/>
          </p:cNvSpPr>
          <p:nvPr>
            <p:ph type="title"/>
          </p:nvPr>
        </p:nvSpPr>
        <p:spPr>
          <a:xfrm>
            <a:off x="351576" y="1428365"/>
            <a:ext cx="10992416" cy="4675038"/>
          </a:xfrm>
        </p:spPr>
        <p:txBody>
          <a:bodyPr/>
          <a:lstStyle/>
          <a:p>
            <a:r>
              <a:rPr lang="en-US" sz="4000" dirty="0">
                <a:solidFill>
                  <a:schemeClr val="tx1"/>
                </a:solidFill>
              </a:rPr>
              <a:t>Agile is a mindset defined by 4 values, guided by 12 principles, and manifested through many different practices.</a:t>
            </a:r>
            <a:br>
              <a:rPr lang="en-US" sz="4000" dirty="0">
                <a:solidFill>
                  <a:schemeClr val="tx1"/>
                </a:solidFill>
              </a:rPr>
            </a:br>
            <a:r>
              <a:rPr lang="en-US" sz="4000" dirty="0">
                <a:solidFill>
                  <a:schemeClr val="tx1"/>
                </a:solidFill>
              </a:rPr>
              <a:t> </a:t>
            </a:r>
            <a:br>
              <a:rPr lang="en-US" sz="4000" dirty="0">
                <a:solidFill>
                  <a:schemeClr val="tx1"/>
                </a:solidFill>
              </a:rPr>
            </a:br>
            <a:r>
              <a:rPr lang="en-US" sz="4000" dirty="0">
                <a:solidFill>
                  <a:schemeClr val="tx1"/>
                </a:solidFill>
              </a:rPr>
              <a:t>Agile practitioners select practices based on their needs.</a:t>
            </a:r>
          </a:p>
        </p:txBody>
      </p:sp>
      <p:sp>
        <p:nvSpPr>
          <p:cNvPr id="4" name="Slide Number Placeholder 3">
            <a:extLst>
              <a:ext uri="{FF2B5EF4-FFF2-40B4-BE49-F238E27FC236}">
                <a16:creationId xmlns:a16="http://schemas.microsoft.com/office/drawing/2014/main" id="{C54C455F-7777-F74D-994B-8A7E7CE4387A}"/>
              </a:ext>
            </a:extLst>
          </p:cNvPr>
          <p:cNvSpPr>
            <a:spLocks noGrp="1"/>
          </p:cNvSpPr>
          <p:nvPr>
            <p:ph type="sldNum" sz="quarter" idx="12"/>
          </p:nvPr>
        </p:nvSpPr>
        <p:spPr/>
        <p:txBody>
          <a:bodyPr/>
          <a:lstStyle/>
          <a:p>
            <a:pPr>
              <a:defRPr/>
            </a:pPr>
            <a:fld id="{E78C9E75-97FD-45D9-8ED3-955348887BB1}" type="slidenum">
              <a:rPr lang="zh-TW" altLang="en-US" smtClean="0"/>
              <a:pPr>
                <a:defRPr/>
              </a:pPr>
              <a:t>37</a:t>
            </a:fld>
            <a:endParaRPr lang="zh-TW" altLang="en-US"/>
          </a:p>
        </p:txBody>
      </p:sp>
      <p:sp>
        <p:nvSpPr>
          <p:cNvPr id="6" name="Title 1">
            <a:extLst>
              <a:ext uri="{FF2B5EF4-FFF2-40B4-BE49-F238E27FC236}">
                <a16:creationId xmlns:a16="http://schemas.microsoft.com/office/drawing/2014/main" id="{3261C494-E02B-784B-9D5F-819515FA6F70}"/>
              </a:ext>
            </a:extLst>
          </p:cNvPr>
          <p:cNvSpPr txBox="1">
            <a:spLocks/>
          </p:cNvSpPr>
          <p:nvPr/>
        </p:nvSpPr>
        <p:spPr bwMode="auto">
          <a:xfrm>
            <a:off x="226337" y="77738"/>
            <a:ext cx="10134408" cy="115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kern="1200" baseline="0">
                <a:solidFill>
                  <a:schemeClr val="tx1"/>
                </a:solidFill>
                <a:latin typeface="Calibri" pitchFamily="34" charset="0"/>
                <a:ea typeface="標楷體" pitchFamily="65" charset="-120"/>
                <a:cs typeface="新細明體" charset="0"/>
              </a:defRPr>
            </a:lvl1pPr>
            <a:lvl2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2pPr>
            <a:lvl3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3pPr>
            <a:lvl4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4pPr>
            <a:lvl5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l"/>
            <a:r>
              <a:rPr lang="en-US" dirty="0">
                <a:solidFill>
                  <a:schemeClr val="bg1"/>
                </a:solidFill>
              </a:rPr>
              <a:t>Agile Manifesto and Mindset</a:t>
            </a:r>
          </a:p>
        </p:txBody>
      </p:sp>
    </p:spTree>
    <p:extLst>
      <p:ext uri="{BB962C8B-B14F-4D97-AF65-F5344CB8AC3E}">
        <p14:creationId xmlns:p14="http://schemas.microsoft.com/office/powerpoint/2010/main" val="565372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A5A8E-0487-1342-9760-8CB62CF5EFDB}"/>
              </a:ext>
            </a:extLst>
          </p:cNvPr>
          <p:cNvSpPr>
            <a:spLocks noGrp="1"/>
          </p:cNvSpPr>
          <p:nvPr>
            <p:ph type="title"/>
          </p:nvPr>
        </p:nvSpPr>
        <p:spPr>
          <a:xfrm>
            <a:off x="280657" y="-109703"/>
            <a:ext cx="10293790" cy="1656184"/>
          </a:xfrm>
        </p:spPr>
        <p:txBody>
          <a:bodyPr>
            <a:normAutofit/>
          </a:bodyPr>
          <a:lstStyle/>
          <a:p>
            <a:r>
              <a:rPr lang="en-US" dirty="0"/>
              <a:t>The Four Values of </a:t>
            </a:r>
            <a:r>
              <a:rPr lang="en-US" dirty="0" smtClean="0"/>
              <a:t>the </a:t>
            </a:r>
            <a:r>
              <a:rPr lang="en-US" dirty="0"/>
              <a:t>Agile Manifesto </a:t>
            </a:r>
            <a:br>
              <a:rPr lang="en-US" dirty="0"/>
            </a:br>
            <a:r>
              <a:rPr lang="en-US" sz="2400" b="0" dirty="0"/>
              <a:t>(Manifesto for Agile Software Development, 2001)</a:t>
            </a:r>
          </a:p>
        </p:txBody>
      </p:sp>
      <p:sp>
        <p:nvSpPr>
          <p:cNvPr id="3" name="Content Placeholder 2">
            <a:extLst>
              <a:ext uri="{FF2B5EF4-FFF2-40B4-BE49-F238E27FC236}">
                <a16:creationId xmlns:a16="http://schemas.microsoft.com/office/drawing/2014/main" id="{C3F903F3-3975-4A4C-AA33-F1B0B3B594FD}"/>
              </a:ext>
            </a:extLst>
          </p:cNvPr>
          <p:cNvSpPr>
            <a:spLocks noGrp="1"/>
          </p:cNvSpPr>
          <p:nvPr>
            <p:ph idx="1"/>
          </p:nvPr>
        </p:nvSpPr>
        <p:spPr>
          <a:xfrm>
            <a:off x="362139" y="1448554"/>
            <a:ext cx="11181029" cy="5044321"/>
          </a:xfrm>
        </p:spPr>
        <p:txBody>
          <a:bodyPr>
            <a:normAutofit/>
          </a:bodyPr>
          <a:lstStyle/>
          <a:p>
            <a:pPr marL="0" indent="0">
              <a:buNone/>
            </a:pPr>
            <a:r>
              <a:rPr lang="en-US" sz="2800" dirty="0"/>
              <a:t>We are uncovering better ways of developing software by doing it and helping others do it. Through this work we have come to value:</a:t>
            </a:r>
          </a:p>
          <a:p>
            <a:pPr marL="514350" indent="-514350">
              <a:buFont typeface="+mj-lt"/>
              <a:buAutoNum type="arabicPeriod"/>
            </a:pPr>
            <a:r>
              <a:rPr lang="en-US" sz="2800" dirty="0">
                <a:solidFill>
                  <a:srgbClr val="C00000"/>
                </a:solidFill>
              </a:rPr>
              <a:t>individuals and interactions </a:t>
            </a:r>
            <a:r>
              <a:rPr lang="en-US" sz="2800" dirty="0"/>
              <a:t>over </a:t>
            </a:r>
            <a:r>
              <a:rPr lang="en-US" sz="2800" dirty="0">
                <a:solidFill>
                  <a:schemeClr val="accent1"/>
                </a:solidFill>
              </a:rPr>
              <a:t>processes and tools</a:t>
            </a:r>
          </a:p>
          <a:p>
            <a:pPr marL="514350" indent="-514350">
              <a:buFont typeface="+mj-lt"/>
              <a:buAutoNum type="arabicPeriod"/>
            </a:pPr>
            <a:r>
              <a:rPr lang="en-US" sz="2800" dirty="0">
                <a:solidFill>
                  <a:srgbClr val="C00000"/>
                </a:solidFill>
              </a:rPr>
              <a:t>working software </a:t>
            </a:r>
            <a:r>
              <a:rPr lang="en-US" sz="2800" dirty="0"/>
              <a:t>over </a:t>
            </a:r>
            <a:r>
              <a:rPr lang="en-US" sz="2800" dirty="0">
                <a:solidFill>
                  <a:schemeClr val="accent1"/>
                </a:solidFill>
              </a:rPr>
              <a:t>comprehensive documentation</a:t>
            </a:r>
          </a:p>
          <a:p>
            <a:pPr marL="514350" indent="-514350">
              <a:buFont typeface="+mj-lt"/>
              <a:buAutoNum type="arabicPeriod"/>
            </a:pPr>
            <a:r>
              <a:rPr lang="en-US" sz="2800" dirty="0">
                <a:solidFill>
                  <a:srgbClr val="C00000"/>
                </a:solidFill>
              </a:rPr>
              <a:t>customer collaboration </a:t>
            </a:r>
            <a:r>
              <a:rPr lang="en-US" sz="2800" dirty="0"/>
              <a:t>over </a:t>
            </a:r>
            <a:r>
              <a:rPr lang="en-US" sz="2800" dirty="0">
                <a:solidFill>
                  <a:schemeClr val="accent1"/>
                </a:solidFill>
              </a:rPr>
              <a:t>contract negotiation</a:t>
            </a:r>
          </a:p>
          <a:p>
            <a:pPr marL="514350" indent="-514350">
              <a:buFont typeface="+mj-lt"/>
              <a:buAutoNum type="arabicPeriod"/>
            </a:pPr>
            <a:r>
              <a:rPr lang="en-US" sz="2800" dirty="0">
                <a:solidFill>
                  <a:srgbClr val="C00000"/>
                </a:solidFill>
              </a:rPr>
              <a:t>responding to change </a:t>
            </a:r>
            <a:r>
              <a:rPr lang="en-US" sz="2800" dirty="0"/>
              <a:t>over </a:t>
            </a:r>
            <a:r>
              <a:rPr lang="en-US" sz="2800" dirty="0">
                <a:solidFill>
                  <a:schemeClr val="accent1"/>
                </a:solidFill>
              </a:rPr>
              <a:t>following a plan</a:t>
            </a:r>
          </a:p>
          <a:p>
            <a:pPr marL="0" indent="0">
              <a:buNone/>
            </a:pPr>
            <a:r>
              <a:rPr lang="en-US" sz="2800" dirty="0"/>
              <a:t>That is, while there is value in the items on the right, we value the items on the left more.</a:t>
            </a:r>
          </a:p>
          <a:p>
            <a:pPr marL="0" indent="0">
              <a:buNone/>
            </a:pPr>
            <a:endParaRPr lang="en-US" dirty="0"/>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FA392FF1-525B-984F-9468-E9BA6C388598}"/>
              </a:ext>
            </a:extLst>
          </p:cNvPr>
          <p:cNvSpPr>
            <a:spLocks noGrp="1"/>
          </p:cNvSpPr>
          <p:nvPr>
            <p:ph type="sldNum" sz="quarter" idx="12"/>
          </p:nvPr>
        </p:nvSpPr>
        <p:spPr/>
        <p:txBody>
          <a:bodyPr/>
          <a:lstStyle/>
          <a:p>
            <a:pPr>
              <a:defRPr/>
            </a:pPr>
            <a:fld id="{E78C9E75-97FD-45D9-8ED3-955348887BB1}" type="slidenum">
              <a:rPr lang="zh-TW" altLang="en-US" smtClean="0"/>
              <a:pPr>
                <a:defRPr/>
              </a:pPr>
              <a:t>38</a:t>
            </a:fld>
            <a:endParaRPr lang="zh-TW" altLang="en-US"/>
          </a:p>
        </p:txBody>
      </p:sp>
    </p:spTree>
    <p:extLst>
      <p:ext uri="{BB962C8B-B14F-4D97-AF65-F5344CB8AC3E}">
        <p14:creationId xmlns:p14="http://schemas.microsoft.com/office/powerpoint/2010/main" val="698341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936C0-ED7A-FC41-9131-D0633F313BD6}"/>
              </a:ext>
            </a:extLst>
          </p:cNvPr>
          <p:cNvSpPr>
            <a:spLocks noGrp="1"/>
          </p:cNvSpPr>
          <p:nvPr>
            <p:ph type="title"/>
          </p:nvPr>
        </p:nvSpPr>
        <p:spPr>
          <a:xfrm>
            <a:off x="144855" y="116632"/>
            <a:ext cx="11090495" cy="1143000"/>
          </a:xfrm>
        </p:spPr>
        <p:txBody>
          <a:bodyPr>
            <a:normAutofit fontScale="90000"/>
          </a:bodyPr>
          <a:lstStyle/>
          <a:p>
            <a:r>
              <a:rPr lang="en-US" dirty="0"/>
              <a:t>The Twelve </a:t>
            </a:r>
            <a:r>
              <a:rPr lang="en-US" dirty="0" smtClean="0"/>
              <a:t>Principles Behind </a:t>
            </a:r>
            <a:r>
              <a:rPr lang="en-US" dirty="0"/>
              <a:t>the Agile Manifesto</a:t>
            </a:r>
          </a:p>
        </p:txBody>
      </p:sp>
      <p:sp>
        <p:nvSpPr>
          <p:cNvPr id="3" name="Content Placeholder 2">
            <a:extLst>
              <a:ext uri="{FF2B5EF4-FFF2-40B4-BE49-F238E27FC236}">
                <a16:creationId xmlns:a16="http://schemas.microsoft.com/office/drawing/2014/main" id="{8ABEF345-FF8A-7D48-ACFE-9EDC5B682756}"/>
              </a:ext>
            </a:extLst>
          </p:cNvPr>
          <p:cNvSpPr>
            <a:spLocks noGrp="1"/>
          </p:cNvSpPr>
          <p:nvPr>
            <p:ph idx="1"/>
          </p:nvPr>
        </p:nvSpPr>
        <p:spPr>
          <a:xfrm>
            <a:off x="353085" y="1394234"/>
            <a:ext cx="11062628" cy="5203416"/>
          </a:xfrm>
        </p:spPr>
        <p:txBody>
          <a:bodyPr>
            <a:normAutofit/>
          </a:bodyPr>
          <a:lstStyle/>
          <a:p>
            <a:pPr marL="365760" indent="-365760">
              <a:buNone/>
            </a:pPr>
            <a:r>
              <a:rPr lang="en-US" sz="2400" dirty="0"/>
              <a:t>1. Our highest priority is to </a:t>
            </a:r>
            <a:r>
              <a:rPr lang="en-US" sz="2400" dirty="0">
                <a:solidFill>
                  <a:srgbClr val="C00000"/>
                </a:solidFill>
              </a:rPr>
              <a:t>satisfy the customer </a:t>
            </a:r>
            <a:r>
              <a:rPr lang="en-US" sz="2400" dirty="0"/>
              <a:t>through </a:t>
            </a:r>
            <a:r>
              <a:rPr lang="en-US" sz="2400" dirty="0">
                <a:solidFill>
                  <a:srgbClr val="C00000"/>
                </a:solidFill>
              </a:rPr>
              <a:t>early and continuous delivery of valuable software</a:t>
            </a:r>
            <a:r>
              <a:rPr lang="en-US" sz="2400" dirty="0"/>
              <a:t>.</a:t>
            </a:r>
          </a:p>
          <a:p>
            <a:pPr marL="365760" indent="-365760">
              <a:buNone/>
            </a:pPr>
            <a:r>
              <a:rPr lang="en-US" sz="2400" dirty="0"/>
              <a:t>2. </a:t>
            </a:r>
            <a:r>
              <a:rPr lang="en-US" sz="2400" dirty="0">
                <a:solidFill>
                  <a:srgbClr val="C00000"/>
                </a:solidFill>
              </a:rPr>
              <a:t>Welcome changing requirements</a:t>
            </a:r>
            <a:r>
              <a:rPr lang="en-US" sz="2400" dirty="0"/>
              <a:t>, even late in development. Agile processes harness change for the customer’s competitive advantage.</a:t>
            </a:r>
          </a:p>
          <a:p>
            <a:pPr marL="365760" indent="-365760">
              <a:buNone/>
            </a:pPr>
            <a:r>
              <a:rPr lang="en-US" sz="2400" dirty="0"/>
              <a:t>3. </a:t>
            </a:r>
            <a:r>
              <a:rPr lang="en-US" sz="2400" dirty="0">
                <a:solidFill>
                  <a:srgbClr val="C00000"/>
                </a:solidFill>
              </a:rPr>
              <a:t>Deliver working software frequently</a:t>
            </a:r>
            <a:r>
              <a:rPr lang="en-US" sz="2400" dirty="0"/>
              <a:t>, from a couple of weeks to a couple of months, with a preference to the shorter timescale.</a:t>
            </a:r>
          </a:p>
          <a:p>
            <a:pPr marL="365760" indent="-365760">
              <a:buNone/>
            </a:pPr>
            <a:r>
              <a:rPr lang="en-US" sz="2400" dirty="0"/>
              <a:t>4. Business people and developers must </a:t>
            </a:r>
            <a:r>
              <a:rPr lang="en-US" sz="2400" dirty="0">
                <a:solidFill>
                  <a:srgbClr val="C00000"/>
                </a:solidFill>
              </a:rPr>
              <a:t>work together </a:t>
            </a:r>
            <a:r>
              <a:rPr lang="en-US" sz="2400" dirty="0"/>
              <a:t>daily throughout the project.</a:t>
            </a:r>
          </a:p>
          <a:p>
            <a:pPr marL="365760" indent="-365760">
              <a:buNone/>
            </a:pPr>
            <a:r>
              <a:rPr lang="en-US" sz="2400" dirty="0"/>
              <a:t>5. Build projects around </a:t>
            </a:r>
            <a:r>
              <a:rPr lang="en-US" sz="2400" dirty="0">
                <a:solidFill>
                  <a:srgbClr val="C00000"/>
                </a:solidFill>
              </a:rPr>
              <a:t>motivated individuals</a:t>
            </a:r>
            <a:r>
              <a:rPr lang="en-US" sz="2400" dirty="0"/>
              <a:t>. Give them the environment and support they need, and </a:t>
            </a:r>
            <a:r>
              <a:rPr lang="en-US" sz="2400" dirty="0">
                <a:solidFill>
                  <a:srgbClr val="C00000"/>
                </a:solidFill>
              </a:rPr>
              <a:t>trust them</a:t>
            </a:r>
            <a:r>
              <a:rPr lang="en-US" sz="2400" dirty="0"/>
              <a:t> to </a:t>
            </a:r>
            <a:r>
              <a:rPr lang="en-US" sz="2400" dirty="0">
                <a:solidFill>
                  <a:srgbClr val="C00000"/>
                </a:solidFill>
              </a:rPr>
              <a:t>get the job done</a:t>
            </a:r>
            <a:r>
              <a:rPr lang="en-US" sz="2400" dirty="0"/>
              <a:t>.</a:t>
            </a:r>
          </a:p>
          <a:p>
            <a:pPr marL="365760" indent="-365760">
              <a:buNone/>
            </a:pPr>
            <a:r>
              <a:rPr lang="en-US" sz="2400" dirty="0"/>
              <a:t>6. The most efficient and effective method of conveying information to and within a development team is </a:t>
            </a:r>
            <a:r>
              <a:rPr lang="en-US" sz="2400" dirty="0">
                <a:solidFill>
                  <a:srgbClr val="C00000"/>
                </a:solidFill>
              </a:rPr>
              <a:t>face-to-face conversation</a:t>
            </a:r>
            <a:r>
              <a:rPr lang="en-US" sz="2400" dirty="0"/>
              <a:t>.</a:t>
            </a:r>
          </a:p>
        </p:txBody>
      </p:sp>
      <p:sp>
        <p:nvSpPr>
          <p:cNvPr id="4" name="Slide Number Placeholder 3">
            <a:extLst>
              <a:ext uri="{FF2B5EF4-FFF2-40B4-BE49-F238E27FC236}">
                <a16:creationId xmlns:a16="http://schemas.microsoft.com/office/drawing/2014/main" id="{6D3BCB88-2658-3043-B44C-7CE7538E4BC0}"/>
              </a:ext>
            </a:extLst>
          </p:cNvPr>
          <p:cNvSpPr>
            <a:spLocks noGrp="1"/>
          </p:cNvSpPr>
          <p:nvPr>
            <p:ph type="sldNum" sz="quarter" idx="12"/>
          </p:nvPr>
        </p:nvSpPr>
        <p:spPr/>
        <p:txBody>
          <a:bodyPr/>
          <a:lstStyle/>
          <a:p>
            <a:pPr>
              <a:defRPr/>
            </a:pPr>
            <a:fld id="{E78C9E75-97FD-45D9-8ED3-955348887BB1}" type="slidenum">
              <a:rPr lang="zh-TW" altLang="en-US" smtClean="0"/>
              <a:pPr>
                <a:defRPr/>
              </a:pPr>
              <a:t>39</a:t>
            </a:fld>
            <a:endParaRPr lang="zh-TW" altLang="en-US"/>
          </a:p>
        </p:txBody>
      </p:sp>
    </p:spTree>
    <p:extLst>
      <p:ext uri="{BB962C8B-B14F-4D97-AF65-F5344CB8AC3E}">
        <p14:creationId xmlns:p14="http://schemas.microsoft.com/office/powerpoint/2010/main" val="2735646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Project Life Cycle</a:t>
            </a:r>
            <a:endParaRPr lang="en-US" dirty="0"/>
          </a:p>
        </p:txBody>
      </p:sp>
      <p:sp>
        <p:nvSpPr>
          <p:cNvPr id="6" name="Content Placeholder 5"/>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t>4</a:t>
            </a:fld>
            <a:endParaRPr lang="en-US"/>
          </a:p>
        </p:txBody>
      </p:sp>
      <p:pic>
        <p:nvPicPr>
          <p:cNvPr id="7" name="Picture 6"/>
          <p:cNvPicPr>
            <a:picLocks noChangeAspect="1"/>
          </p:cNvPicPr>
          <p:nvPr/>
        </p:nvPicPr>
        <p:blipFill>
          <a:blip r:embed="rId2"/>
          <a:stretch>
            <a:fillRect/>
          </a:stretch>
        </p:blipFill>
        <p:spPr>
          <a:xfrm>
            <a:off x="1753413" y="1687676"/>
            <a:ext cx="8630854" cy="3953427"/>
          </a:xfrm>
          <a:prstGeom prst="rect">
            <a:avLst/>
          </a:prstGeom>
        </p:spPr>
      </p:pic>
    </p:spTree>
    <p:extLst>
      <p:ext uri="{BB962C8B-B14F-4D97-AF65-F5344CB8AC3E}">
        <p14:creationId xmlns:p14="http://schemas.microsoft.com/office/powerpoint/2010/main" val="32170349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BEF345-FF8A-7D48-ACFE-9EDC5B682756}"/>
              </a:ext>
            </a:extLst>
          </p:cNvPr>
          <p:cNvSpPr>
            <a:spLocks noGrp="1"/>
          </p:cNvSpPr>
          <p:nvPr>
            <p:ph idx="1"/>
          </p:nvPr>
        </p:nvSpPr>
        <p:spPr>
          <a:xfrm>
            <a:off x="434567" y="1439502"/>
            <a:ext cx="11052584" cy="4881838"/>
          </a:xfrm>
        </p:spPr>
        <p:txBody>
          <a:bodyPr>
            <a:normAutofit/>
          </a:bodyPr>
          <a:lstStyle/>
          <a:p>
            <a:pPr marL="365760" indent="-365760">
              <a:buNone/>
            </a:pPr>
            <a:r>
              <a:rPr lang="en-US" sz="2400" dirty="0"/>
              <a:t>7. </a:t>
            </a:r>
            <a:r>
              <a:rPr lang="en-US" sz="2400" dirty="0">
                <a:solidFill>
                  <a:srgbClr val="C00000"/>
                </a:solidFill>
              </a:rPr>
              <a:t>Working software </a:t>
            </a:r>
            <a:r>
              <a:rPr lang="en-US" sz="2400" dirty="0"/>
              <a:t>is the primary measure of progress.</a:t>
            </a:r>
          </a:p>
          <a:p>
            <a:pPr marL="365760" indent="-365760">
              <a:buNone/>
            </a:pPr>
            <a:r>
              <a:rPr lang="en-US" sz="2400" dirty="0"/>
              <a:t>8. Agile processes promote </a:t>
            </a:r>
            <a:r>
              <a:rPr lang="en-US" sz="2400" dirty="0">
                <a:solidFill>
                  <a:srgbClr val="C00000"/>
                </a:solidFill>
              </a:rPr>
              <a:t>sustainable development</a:t>
            </a:r>
            <a:r>
              <a:rPr lang="en-US" sz="2400" dirty="0"/>
              <a:t>. The sponsors, developers, and users should be able to maintain a constant pace indefinitely.</a:t>
            </a:r>
          </a:p>
          <a:p>
            <a:pPr marL="365760" indent="-365760">
              <a:buNone/>
            </a:pPr>
            <a:r>
              <a:rPr lang="en-US" sz="2400" dirty="0"/>
              <a:t>9. </a:t>
            </a:r>
            <a:r>
              <a:rPr lang="en-US" sz="2400" dirty="0">
                <a:solidFill>
                  <a:srgbClr val="C00000"/>
                </a:solidFill>
              </a:rPr>
              <a:t>Continuous attention </a:t>
            </a:r>
            <a:r>
              <a:rPr lang="en-US" sz="2400" dirty="0"/>
              <a:t>to technical excellence and good design enhances agility.</a:t>
            </a:r>
          </a:p>
          <a:p>
            <a:pPr marL="365760" indent="-365760">
              <a:buNone/>
            </a:pPr>
            <a:r>
              <a:rPr lang="en-US" sz="2400" dirty="0"/>
              <a:t>10. </a:t>
            </a:r>
            <a:r>
              <a:rPr lang="en-US" sz="2400" dirty="0">
                <a:solidFill>
                  <a:srgbClr val="C00000"/>
                </a:solidFill>
              </a:rPr>
              <a:t>Simplicity</a:t>
            </a:r>
            <a:r>
              <a:rPr lang="en-US" sz="2400" dirty="0"/>
              <a:t>—the art of maximizing the amount of work not done—is essential.</a:t>
            </a:r>
          </a:p>
          <a:p>
            <a:pPr marL="365760" indent="-365760">
              <a:buNone/>
            </a:pPr>
            <a:r>
              <a:rPr lang="en-US" sz="2400" dirty="0"/>
              <a:t>11. The best architectures, requirements, and designs emerge from </a:t>
            </a:r>
            <a:r>
              <a:rPr lang="en-US" sz="2400" dirty="0">
                <a:solidFill>
                  <a:srgbClr val="C00000"/>
                </a:solidFill>
              </a:rPr>
              <a:t>self-organizing teams</a:t>
            </a:r>
            <a:r>
              <a:rPr lang="en-US" sz="2400" dirty="0"/>
              <a:t>.</a:t>
            </a:r>
          </a:p>
          <a:p>
            <a:pPr marL="365760" indent="-365760">
              <a:buNone/>
            </a:pPr>
            <a:r>
              <a:rPr lang="en-US" sz="2400" dirty="0"/>
              <a:t>12. At regular intervals, the team reflects on how to become more effective, then tunes and adjusts its behavior accordingly.</a:t>
            </a:r>
          </a:p>
        </p:txBody>
      </p:sp>
      <p:sp>
        <p:nvSpPr>
          <p:cNvPr id="4" name="Slide Number Placeholder 3">
            <a:extLst>
              <a:ext uri="{FF2B5EF4-FFF2-40B4-BE49-F238E27FC236}">
                <a16:creationId xmlns:a16="http://schemas.microsoft.com/office/drawing/2014/main" id="{6D3BCB88-2658-3043-B44C-7CE7538E4BC0}"/>
              </a:ext>
            </a:extLst>
          </p:cNvPr>
          <p:cNvSpPr>
            <a:spLocks noGrp="1"/>
          </p:cNvSpPr>
          <p:nvPr>
            <p:ph type="sldNum" sz="quarter" idx="12"/>
          </p:nvPr>
        </p:nvSpPr>
        <p:spPr/>
        <p:txBody>
          <a:bodyPr/>
          <a:lstStyle/>
          <a:p>
            <a:pPr>
              <a:defRPr/>
            </a:pPr>
            <a:fld id="{E78C9E75-97FD-45D9-8ED3-955348887BB1}" type="slidenum">
              <a:rPr lang="zh-TW" altLang="en-US" smtClean="0"/>
              <a:pPr>
                <a:defRPr/>
              </a:pPr>
              <a:t>40</a:t>
            </a:fld>
            <a:endParaRPr lang="zh-TW" altLang="en-US"/>
          </a:p>
        </p:txBody>
      </p:sp>
      <p:sp>
        <p:nvSpPr>
          <p:cNvPr id="7" name="Title 1">
            <a:extLst>
              <a:ext uri="{FF2B5EF4-FFF2-40B4-BE49-F238E27FC236}">
                <a16:creationId xmlns:a16="http://schemas.microsoft.com/office/drawing/2014/main" id="{798936C0-ED7A-FC41-9131-D0633F313BD6}"/>
              </a:ext>
            </a:extLst>
          </p:cNvPr>
          <p:cNvSpPr txBox="1">
            <a:spLocks/>
          </p:cNvSpPr>
          <p:nvPr/>
        </p:nvSpPr>
        <p:spPr>
          <a:xfrm>
            <a:off x="144855" y="116632"/>
            <a:ext cx="11853436"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bg1"/>
                </a:solidFill>
                <a:latin typeface="Candara" panose="020E0502030303020204" pitchFamily="34" charset="0"/>
                <a:ea typeface="+mj-ea"/>
                <a:cs typeface="+mj-cs"/>
              </a:defRPr>
            </a:lvl1pPr>
          </a:lstStyle>
          <a:p>
            <a:r>
              <a:rPr lang="en-US" dirty="0" smtClean="0"/>
              <a:t>The Twelve Principles Behind the Agile Manifesto</a:t>
            </a:r>
            <a:endParaRPr lang="en-US" dirty="0"/>
          </a:p>
        </p:txBody>
      </p:sp>
    </p:spTree>
    <p:extLst>
      <p:ext uri="{BB962C8B-B14F-4D97-AF65-F5344CB8AC3E}">
        <p14:creationId xmlns:p14="http://schemas.microsoft.com/office/powerpoint/2010/main" val="3951111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EEAA05-412C-F048-A2B3-BD773BBF8443}"/>
              </a:ext>
            </a:extLst>
          </p:cNvPr>
          <p:cNvSpPr>
            <a:spLocks noGrp="1"/>
          </p:cNvSpPr>
          <p:nvPr>
            <p:ph idx="1"/>
          </p:nvPr>
        </p:nvSpPr>
        <p:spPr>
          <a:xfrm>
            <a:off x="429191" y="1232159"/>
            <a:ext cx="10733732" cy="5365491"/>
          </a:xfrm>
        </p:spPr>
        <p:txBody>
          <a:bodyPr>
            <a:normAutofit/>
          </a:bodyPr>
          <a:lstStyle/>
          <a:p>
            <a:r>
              <a:rPr lang="en-US" sz="3600" dirty="0">
                <a:solidFill>
                  <a:srgbClr val="C00000"/>
                </a:solidFill>
              </a:rPr>
              <a:t>Involve the customer</a:t>
            </a:r>
            <a:r>
              <a:rPr lang="en-US" sz="2400" dirty="0">
                <a:solidFill>
                  <a:srgbClr val="C00000"/>
                </a:solidFill>
              </a:rPr>
              <a:t>	</a:t>
            </a:r>
            <a:r>
              <a:rPr lang="en-US" sz="2400" dirty="0"/>
              <a:t/>
            </a:r>
            <a:br>
              <a:rPr lang="en-US" sz="2400" dirty="0"/>
            </a:br>
            <a:r>
              <a:rPr lang="en-US" sz="2400" dirty="0"/>
              <a:t>Involve customers closely with the software development team. Their role is to provide and prioritize new system requirements and to evaluate each increment of the system. </a:t>
            </a:r>
          </a:p>
          <a:p>
            <a:r>
              <a:rPr lang="en-US" sz="3600" dirty="0">
                <a:solidFill>
                  <a:srgbClr val="C00000"/>
                </a:solidFill>
              </a:rPr>
              <a:t>Embrace change</a:t>
            </a:r>
            <a:r>
              <a:rPr lang="en-US" sz="3600" dirty="0"/>
              <a:t>	</a:t>
            </a:r>
            <a:r>
              <a:rPr lang="en-US" sz="2400" dirty="0"/>
              <a:t>	</a:t>
            </a:r>
            <a:br>
              <a:rPr lang="en-US" sz="2400" dirty="0"/>
            </a:br>
            <a:r>
              <a:rPr lang="en-US" sz="2400" dirty="0"/>
              <a:t>Expect the features of the product and the details of these features to change as the development team and the product manager learn more about it. Adapt the software to cope with changes as they are made.</a:t>
            </a:r>
          </a:p>
          <a:p>
            <a:r>
              <a:rPr lang="en-US" sz="3600" dirty="0">
                <a:solidFill>
                  <a:srgbClr val="C00000"/>
                </a:solidFill>
              </a:rPr>
              <a:t>Develop and deliver incrementally</a:t>
            </a:r>
            <a:r>
              <a:rPr lang="en-US" sz="2800" dirty="0">
                <a:solidFill>
                  <a:srgbClr val="C00000"/>
                </a:solidFill>
              </a:rPr>
              <a:t>	</a:t>
            </a:r>
            <a:r>
              <a:rPr lang="en-US" sz="2400" dirty="0"/>
              <a:t>	</a:t>
            </a:r>
            <a:br>
              <a:rPr lang="en-US" sz="2400" dirty="0"/>
            </a:br>
            <a:r>
              <a:rPr lang="en-US" sz="2400" dirty="0"/>
              <a:t>Always develop software products in increments. Test and evaluate each increment as it is developed and feed back required changes to the development team.		</a:t>
            </a:r>
          </a:p>
        </p:txBody>
      </p:sp>
      <p:sp>
        <p:nvSpPr>
          <p:cNvPr id="4" name="Slide Number Placeholder 3">
            <a:extLst>
              <a:ext uri="{FF2B5EF4-FFF2-40B4-BE49-F238E27FC236}">
                <a16:creationId xmlns:a16="http://schemas.microsoft.com/office/drawing/2014/main" id="{0023D76A-CED3-7D4A-B1A8-5B7A1B86D160}"/>
              </a:ext>
            </a:extLst>
          </p:cNvPr>
          <p:cNvSpPr>
            <a:spLocks noGrp="1"/>
          </p:cNvSpPr>
          <p:nvPr>
            <p:ph type="sldNum" sz="quarter" idx="12"/>
          </p:nvPr>
        </p:nvSpPr>
        <p:spPr/>
        <p:txBody>
          <a:bodyPr/>
          <a:lstStyle/>
          <a:p>
            <a:pPr>
              <a:defRPr/>
            </a:pPr>
            <a:fld id="{E78C9E75-97FD-45D9-8ED3-955348887BB1}" type="slidenum">
              <a:rPr lang="zh-TW" altLang="en-US" smtClean="0"/>
              <a:pPr>
                <a:defRPr/>
              </a:pPr>
              <a:t>41</a:t>
            </a:fld>
            <a:endParaRPr lang="zh-TW" altLang="en-US"/>
          </a:p>
        </p:txBody>
      </p:sp>
      <p:sp>
        <p:nvSpPr>
          <p:cNvPr id="8" name="Title 1">
            <a:extLst>
              <a:ext uri="{FF2B5EF4-FFF2-40B4-BE49-F238E27FC236}">
                <a16:creationId xmlns:a16="http://schemas.microsoft.com/office/drawing/2014/main" id="{ADF3A95E-9A21-EC42-BCA5-2BFD7E62D381}"/>
              </a:ext>
            </a:extLst>
          </p:cNvPr>
          <p:cNvSpPr>
            <a:spLocks noGrp="1"/>
          </p:cNvSpPr>
          <p:nvPr>
            <p:ph type="title"/>
          </p:nvPr>
        </p:nvSpPr>
        <p:spPr>
          <a:xfrm>
            <a:off x="344032" y="114301"/>
            <a:ext cx="10614480" cy="1082452"/>
          </a:xfrm>
        </p:spPr>
        <p:txBody>
          <a:bodyPr>
            <a:normAutofit/>
          </a:bodyPr>
          <a:lstStyle/>
          <a:p>
            <a:r>
              <a:rPr lang="en-US" dirty="0"/>
              <a:t>Agile Development Principles</a:t>
            </a:r>
          </a:p>
        </p:txBody>
      </p:sp>
    </p:spTree>
    <p:extLst>
      <p:ext uri="{BB962C8B-B14F-4D97-AF65-F5344CB8AC3E}">
        <p14:creationId xmlns:p14="http://schemas.microsoft.com/office/powerpoint/2010/main" val="15436249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A7E0C-E250-A443-86BC-E2BAE8F76755}"/>
              </a:ext>
            </a:extLst>
          </p:cNvPr>
          <p:cNvSpPr>
            <a:spLocks noGrp="1"/>
          </p:cNvSpPr>
          <p:nvPr>
            <p:ph type="title"/>
          </p:nvPr>
        </p:nvSpPr>
        <p:spPr>
          <a:xfrm>
            <a:off x="380246" y="114301"/>
            <a:ext cx="10560160" cy="1082452"/>
          </a:xfrm>
        </p:spPr>
        <p:txBody>
          <a:bodyPr>
            <a:normAutofit/>
          </a:bodyPr>
          <a:lstStyle/>
          <a:p>
            <a:r>
              <a:rPr lang="en-US" dirty="0"/>
              <a:t>Agile Development Principles</a:t>
            </a:r>
          </a:p>
        </p:txBody>
      </p:sp>
      <p:sp>
        <p:nvSpPr>
          <p:cNvPr id="3" name="Content Placeholder 2">
            <a:extLst>
              <a:ext uri="{FF2B5EF4-FFF2-40B4-BE49-F238E27FC236}">
                <a16:creationId xmlns:a16="http://schemas.microsoft.com/office/drawing/2014/main" id="{E6EEAA05-412C-F048-A2B3-BD773BBF8443}"/>
              </a:ext>
            </a:extLst>
          </p:cNvPr>
          <p:cNvSpPr>
            <a:spLocks noGrp="1"/>
          </p:cNvSpPr>
          <p:nvPr>
            <p:ph idx="1"/>
          </p:nvPr>
        </p:nvSpPr>
        <p:spPr>
          <a:xfrm>
            <a:off x="445459" y="1347785"/>
            <a:ext cx="10844213" cy="5102225"/>
          </a:xfrm>
        </p:spPr>
        <p:txBody>
          <a:bodyPr/>
          <a:lstStyle/>
          <a:p>
            <a:r>
              <a:rPr lang="en-US" sz="3600" dirty="0">
                <a:solidFill>
                  <a:srgbClr val="C00000"/>
                </a:solidFill>
              </a:rPr>
              <a:t>Maintain simplicity</a:t>
            </a:r>
            <a:r>
              <a:rPr lang="en-US" sz="2800" dirty="0"/>
              <a:t/>
            </a:r>
            <a:br>
              <a:rPr lang="en-US" sz="2800" dirty="0"/>
            </a:br>
            <a:r>
              <a:rPr lang="en-US" sz="2800" dirty="0"/>
              <a:t>Focus on simplicity in both the software being developed and in the development process. Wherever possible, do what you can to eliminate complexity from the system.</a:t>
            </a:r>
          </a:p>
          <a:p>
            <a:r>
              <a:rPr lang="en-US" sz="3600" dirty="0">
                <a:solidFill>
                  <a:srgbClr val="C00000"/>
                </a:solidFill>
              </a:rPr>
              <a:t>Focus on people, not things	</a:t>
            </a:r>
            <a:r>
              <a:rPr lang="en-US" sz="2800" dirty="0"/>
              <a:t/>
            </a:r>
            <a:br>
              <a:rPr lang="en-US" sz="2800" dirty="0"/>
            </a:br>
            <a:r>
              <a:rPr lang="en-US" sz="2800" dirty="0"/>
              <a:t>Trust the development team and do not expect everyone to always do the development process</a:t>
            </a:r>
            <a:r>
              <a:rPr lang="zh-TW" altLang="en-US" sz="2800" dirty="0"/>
              <a:t> </a:t>
            </a:r>
            <a:r>
              <a:rPr lang="en-US" sz="2800" dirty="0"/>
              <a:t>in the same way. Team members should be left to develop their own ways of working without being limited by prescriptive software processes.</a:t>
            </a:r>
            <a:r>
              <a:rPr lang="en-US" sz="2400" dirty="0"/>
              <a:t>	</a:t>
            </a:r>
          </a:p>
        </p:txBody>
      </p:sp>
      <p:sp>
        <p:nvSpPr>
          <p:cNvPr id="4" name="Slide Number Placeholder 3">
            <a:extLst>
              <a:ext uri="{FF2B5EF4-FFF2-40B4-BE49-F238E27FC236}">
                <a16:creationId xmlns:a16="http://schemas.microsoft.com/office/drawing/2014/main" id="{0023D76A-CED3-7D4A-B1A8-5B7A1B86D160}"/>
              </a:ext>
            </a:extLst>
          </p:cNvPr>
          <p:cNvSpPr>
            <a:spLocks noGrp="1"/>
          </p:cNvSpPr>
          <p:nvPr>
            <p:ph type="sldNum" sz="quarter" idx="12"/>
          </p:nvPr>
        </p:nvSpPr>
        <p:spPr/>
        <p:txBody>
          <a:bodyPr/>
          <a:lstStyle/>
          <a:p>
            <a:pPr>
              <a:defRPr/>
            </a:pPr>
            <a:fld id="{E78C9E75-97FD-45D9-8ED3-955348887BB1}" type="slidenum">
              <a:rPr lang="zh-TW" altLang="en-US" smtClean="0"/>
              <a:pPr>
                <a:defRPr/>
              </a:pPr>
              <a:t>42</a:t>
            </a:fld>
            <a:endParaRPr lang="zh-TW" altLang="en-US"/>
          </a:p>
        </p:txBody>
      </p:sp>
    </p:spTree>
    <p:extLst>
      <p:ext uri="{BB962C8B-B14F-4D97-AF65-F5344CB8AC3E}">
        <p14:creationId xmlns:p14="http://schemas.microsoft.com/office/powerpoint/2010/main" val="2824675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2F4984-BE3A-4A47-A88A-EC6A8F95C7F8}"/>
              </a:ext>
            </a:extLst>
          </p:cNvPr>
          <p:cNvSpPr>
            <a:spLocks noGrp="1"/>
          </p:cNvSpPr>
          <p:nvPr>
            <p:ph idx="1"/>
          </p:nvPr>
        </p:nvSpPr>
        <p:spPr/>
        <p:txBody>
          <a:bodyPr/>
          <a:lstStyle/>
          <a:p>
            <a:r>
              <a:rPr lang="en-US" dirty="0"/>
              <a:t>A large number of ‘agile methods’ have been developed. </a:t>
            </a:r>
          </a:p>
          <a:p>
            <a:pPr lvl="1"/>
            <a:r>
              <a:rPr lang="en-US" dirty="0"/>
              <a:t>There is </a:t>
            </a:r>
            <a:r>
              <a:rPr lang="en-US" dirty="0">
                <a:solidFill>
                  <a:schemeClr val="accent1"/>
                </a:solidFill>
              </a:rPr>
              <a:t>no ‘best’ agile method or technique</a:t>
            </a:r>
            <a:r>
              <a:rPr lang="en-US" dirty="0"/>
              <a:t>.</a:t>
            </a:r>
          </a:p>
          <a:p>
            <a:pPr lvl="1"/>
            <a:r>
              <a:rPr lang="en-US" dirty="0"/>
              <a:t>It depends on who is using the technique, the development team and the type of product being developed</a:t>
            </a:r>
          </a:p>
          <a:p>
            <a:endParaRPr lang="en-US" dirty="0"/>
          </a:p>
          <a:p>
            <a:endParaRPr lang="en-US" dirty="0"/>
          </a:p>
        </p:txBody>
      </p:sp>
      <p:sp>
        <p:nvSpPr>
          <p:cNvPr id="4" name="Slide Number Placeholder 3">
            <a:extLst>
              <a:ext uri="{FF2B5EF4-FFF2-40B4-BE49-F238E27FC236}">
                <a16:creationId xmlns:a16="http://schemas.microsoft.com/office/drawing/2014/main" id="{C6C3076C-9F2E-1847-9B86-A1210A016D10}"/>
              </a:ext>
            </a:extLst>
          </p:cNvPr>
          <p:cNvSpPr>
            <a:spLocks noGrp="1"/>
          </p:cNvSpPr>
          <p:nvPr>
            <p:ph type="sldNum" sz="quarter" idx="12"/>
          </p:nvPr>
        </p:nvSpPr>
        <p:spPr/>
        <p:txBody>
          <a:bodyPr/>
          <a:lstStyle/>
          <a:p>
            <a:pPr>
              <a:defRPr/>
            </a:pPr>
            <a:fld id="{E78C9E75-97FD-45D9-8ED3-955348887BB1}" type="slidenum">
              <a:rPr lang="zh-TW" altLang="en-US" smtClean="0"/>
              <a:pPr>
                <a:defRPr/>
              </a:pPr>
              <a:t>43</a:t>
            </a:fld>
            <a:endParaRPr lang="zh-TW" altLang="en-US"/>
          </a:p>
        </p:txBody>
      </p:sp>
      <p:sp>
        <p:nvSpPr>
          <p:cNvPr id="5" name="Title 1">
            <a:extLst>
              <a:ext uri="{FF2B5EF4-FFF2-40B4-BE49-F238E27FC236}">
                <a16:creationId xmlns:a16="http://schemas.microsoft.com/office/drawing/2014/main" id="{BC58A4D4-FC0C-D347-A320-234C4DF80A4B}"/>
              </a:ext>
            </a:extLst>
          </p:cNvPr>
          <p:cNvSpPr>
            <a:spLocks noGrp="1"/>
          </p:cNvSpPr>
          <p:nvPr>
            <p:ph type="title"/>
          </p:nvPr>
        </p:nvSpPr>
        <p:spPr>
          <a:xfrm>
            <a:off x="347526" y="260648"/>
            <a:ext cx="9895524" cy="792088"/>
          </a:xfrm>
        </p:spPr>
        <p:txBody>
          <a:bodyPr>
            <a:normAutofit/>
          </a:bodyPr>
          <a:lstStyle/>
          <a:p>
            <a:r>
              <a:rPr lang="en-US" dirty="0"/>
              <a:t>Agile software engineering</a:t>
            </a:r>
          </a:p>
        </p:txBody>
      </p:sp>
    </p:spTree>
    <p:extLst>
      <p:ext uri="{BB962C8B-B14F-4D97-AF65-F5344CB8AC3E}">
        <p14:creationId xmlns:p14="http://schemas.microsoft.com/office/powerpoint/2010/main" val="5385621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5846B-29FE-4B49-898C-79CE3CCBC4BB}"/>
              </a:ext>
            </a:extLst>
          </p:cNvPr>
          <p:cNvSpPr>
            <a:spLocks noGrp="1"/>
          </p:cNvSpPr>
          <p:nvPr>
            <p:ph type="title"/>
          </p:nvPr>
        </p:nvSpPr>
        <p:spPr>
          <a:xfrm>
            <a:off x="397929" y="116632"/>
            <a:ext cx="9812871" cy="864096"/>
          </a:xfrm>
        </p:spPr>
        <p:txBody>
          <a:bodyPr/>
          <a:lstStyle/>
          <a:p>
            <a:r>
              <a:rPr lang="en-US" dirty="0"/>
              <a:t>Agile methods</a:t>
            </a:r>
          </a:p>
        </p:txBody>
      </p:sp>
      <p:sp>
        <p:nvSpPr>
          <p:cNvPr id="3" name="Content Placeholder 2">
            <a:extLst>
              <a:ext uri="{FF2B5EF4-FFF2-40B4-BE49-F238E27FC236}">
                <a16:creationId xmlns:a16="http://schemas.microsoft.com/office/drawing/2014/main" id="{E195630D-DA64-7143-B8C1-1AB230429A4E}"/>
              </a:ext>
            </a:extLst>
          </p:cNvPr>
          <p:cNvSpPr>
            <a:spLocks noGrp="1"/>
          </p:cNvSpPr>
          <p:nvPr>
            <p:ph idx="1"/>
          </p:nvPr>
        </p:nvSpPr>
        <p:spPr>
          <a:xfrm>
            <a:off x="397929" y="1318865"/>
            <a:ext cx="10891741" cy="5278785"/>
          </a:xfrm>
        </p:spPr>
        <p:txBody>
          <a:bodyPr>
            <a:normAutofit/>
          </a:bodyPr>
          <a:lstStyle/>
          <a:p>
            <a:r>
              <a:rPr lang="en-US" sz="2400" dirty="0">
                <a:solidFill>
                  <a:srgbClr val="C00000"/>
                </a:solidFill>
              </a:rPr>
              <a:t>Plan-driven development </a:t>
            </a:r>
            <a:r>
              <a:rPr lang="en-US" sz="2400" dirty="0"/>
              <a:t>evolved to support the engineering of large, long-lifetime systems </a:t>
            </a:r>
          </a:p>
          <a:p>
            <a:pPr lvl="1"/>
            <a:r>
              <a:rPr lang="en-US" sz="2400" dirty="0"/>
              <a:t>This approach is based on controlled and rigorous software development processes that include detailed project planning, requirements specification and analysis and system modelling.</a:t>
            </a:r>
          </a:p>
          <a:p>
            <a:pPr lvl="1"/>
            <a:r>
              <a:rPr lang="en-US" sz="2400" dirty="0"/>
              <a:t>However, plan-driven development involves significant overheads and documentation and it does not support the rapid development and delivery of software.</a:t>
            </a:r>
          </a:p>
          <a:p>
            <a:r>
              <a:rPr lang="en-US" sz="2400" dirty="0">
                <a:solidFill>
                  <a:srgbClr val="C00000"/>
                </a:solidFill>
              </a:rPr>
              <a:t>Agile methods </a:t>
            </a:r>
            <a:r>
              <a:rPr lang="en-US" sz="2400" dirty="0"/>
              <a:t>were developed in the 1990s to address this problem. </a:t>
            </a:r>
          </a:p>
          <a:p>
            <a:pPr lvl="1"/>
            <a:r>
              <a:rPr lang="en-US" sz="2400" dirty="0"/>
              <a:t>These methods focus on the software rather than its documentation, develop software in a series of </a:t>
            </a:r>
            <a:r>
              <a:rPr lang="en-US" sz="2400" dirty="0">
                <a:solidFill>
                  <a:schemeClr val="accent1"/>
                </a:solidFill>
              </a:rPr>
              <a:t>increments</a:t>
            </a:r>
            <a:r>
              <a:rPr lang="en-US" sz="2400" dirty="0"/>
              <a:t> and aim to reduce process bureaucracy as much as possible.</a:t>
            </a:r>
          </a:p>
          <a:p>
            <a:endParaRPr lang="en-US" sz="2400" dirty="0"/>
          </a:p>
          <a:p>
            <a:endParaRPr lang="en-US" sz="2400" dirty="0"/>
          </a:p>
        </p:txBody>
      </p:sp>
      <p:sp>
        <p:nvSpPr>
          <p:cNvPr id="4" name="Slide Number Placeholder 3">
            <a:extLst>
              <a:ext uri="{FF2B5EF4-FFF2-40B4-BE49-F238E27FC236}">
                <a16:creationId xmlns:a16="http://schemas.microsoft.com/office/drawing/2014/main" id="{BEC7EB21-30E2-9245-83BE-0C3434D4D679}"/>
              </a:ext>
            </a:extLst>
          </p:cNvPr>
          <p:cNvSpPr>
            <a:spLocks noGrp="1"/>
          </p:cNvSpPr>
          <p:nvPr>
            <p:ph type="sldNum" sz="quarter" idx="12"/>
          </p:nvPr>
        </p:nvSpPr>
        <p:spPr/>
        <p:txBody>
          <a:bodyPr/>
          <a:lstStyle/>
          <a:p>
            <a:pPr>
              <a:defRPr/>
            </a:pPr>
            <a:fld id="{E78C9E75-97FD-45D9-8ED3-955348887BB1}" type="slidenum">
              <a:rPr lang="zh-TW" altLang="en-US" smtClean="0"/>
              <a:pPr>
                <a:defRPr/>
              </a:pPr>
              <a:t>44</a:t>
            </a:fld>
            <a:endParaRPr lang="zh-TW" altLang="en-US"/>
          </a:p>
        </p:txBody>
      </p:sp>
    </p:spTree>
    <p:extLst>
      <p:ext uri="{BB962C8B-B14F-4D97-AF65-F5344CB8AC3E}">
        <p14:creationId xmlns:p14="http://schemas.microsoft.com/office/powerpoint/2010/main" val="35259577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4E900-9C9C-594D-A15F-57302639EB3C}"/>
              </a:ext>
            </a:extLst>
          </p:cNvPr>
          <p:cNvSpPr>
            <a:spLocks noGrp="1"/>
          </p:cNvSpPr>
          <p:nvPr>
            <p:ph type="title"/>
          </p:nvPr>
        </p:nvSpPr>
        <p:spPr>
          <a:xfrm>
            <a:off x="472619" y="252398"/>
            <a:ext cx="8229600" cy="819284"/>
          </a:xfrm>
        </p:spPr>
        <p:txBody>
          <a:bodyPr>
            <a:normAutofit/>
          </a:bodyPr>
          <a:lstStyle/>
          <a:p>
            <a:r>
              <a:rPr lang="en-US" dirty="0"/>
              <a:t>Incremental development</a:t>
            </a:r>
          </a:p>
        </p:txBody>
      </p:sp>
      <p:sp>
        <p:nvSpPr>
          <p:cNvPr id="3" name="Content Placeholder 2">
            <a:extLst>
              <a:ext uri="{FF2B5EF4-FFF2-40B4-BE49-F238E27FC236}">
                <a16:creationId xmlns:a16="http://schemas.microsoft.com/office/drawing/2014/main" id="{EA639E86-9A3D-2A41-9C6E-22935FBBC5A0}"/>
              </a:ext>
            </a:extLst>
          </p:cNvPr>
          <p:cNvSpPr>
            <a:spLocks noGrp="1"/>
          </p:cNvSpPr>
          <p:nvPr>
            <p:ph idx="1"/>
          </p:nvPr>
        </p:nvSpPr>
        <p:spPr>
          <a:xfrm>
            <a:off x="472619" y="1399233"/>
            <a:ext cx="10771785" cy="5093642"/>
          </a:xfrm>
        </p:spPr>
        <p:txBody>
          <a:bodyPr>
            <a:normAutofit/>
          </a:bodyPr>
          <a:lstStyle/>
          <a:p>
            <a:r>
              <a:rPr lang="en-US" dirty="0"/>
              <a:t>All </a:t>
            </a:r>
            <a:r>
              <a:rPr lang="en-US" b="1" dirty="0">
                <a:solidFill>
                  <a:srgbClr val="C00000"/>
                </a:solidFill>
              </a:rPr>
              <a:t>agile methods </a:t>
            </a:r>
            <a:r>
              <a:rPr lang="en-US" dirty="0"/>
              <a:t>are based around </a:t>
            </a:r>
            <a:br>
              <a:rPr lang="en-US" dirty="0"/>
            </a:br>
            <a:r>
              <a:rPr lang="en-US" b="1" dirty="0">
                <a:solidFill>
                  <a:srgbClr val="C00000"/>
                </a:solidFill>
              </a:rPr>
              <a:t>incremental development and delivery</a:t>
            </a:r>
            <a:r>
              <a:rPr lang="en-US" dirty="0"/>
              <a:t>. </a:t>
            </a:r>
          </a:p>
          <a:p>
            <a:r>
              <a:rPr lang="en-US" sz="2400" dirty="0"/>
              <a:t>Product development focuses on the software features, where a feature does something for the software user.</a:t>
            </a:r>
          </a:p>
          <a:p>
            <a:r>
              <a:rPr lang="en-US" sz="2400" dirty="0"/>
              <a:t>With incremental development, you start by </a:t>
            </a:r>
            <a:r>
              <a:rPr lang="en-US" sz="2400" dirty="0">
                <a:solidFill>
                  <a:schemeClr val="accent1"/>
                </a:solidFill>
              </a:rPr>
              <a:t>prioritizing the features</a:t>
            </a:r>
            <a:r>
              <a:rPr lang="en-US" sz="2400" dirty="0"/>
              <a:t> so that the most important features are implemented first. </a:t>
            </a:r>
          </a:p>
          <a:p>
            <a:pPr lvl="1"/>
            <a:r>
              <a:rPr lang="en-US" sz="2400" dirty="0"/>
              <a:t>You only define the details of the feature being implemented in an increment. </a:t>
            </a:r>
          </a:p>
          <a:p>
            <a:pPr lvl="1"/>
            <a:r>
              <a:rPr lang="en-US" sz="2400" dirty="0"/>
              <a:t>That feature is then implemented and delivered. </a:t>
            </a:r>
          </a:p>
          <a:p>
            <a:r>
              <a:rPr lang="en-US" sz="2400" dirty="0"/>
              <a:t>Users or surrogate users can try it out and provide feedback to the development team. You then go on to define and implement the next feature of the system.</a:t>
            </a:r>
          </a:p>
          <a:p>
            <a:endParaRPr lang="en-US" sz="2400" dirty="0"/>
          </a:p>
          <a:p>
            <a:endParaRPr lang="en-US" sz="2400" dirty="0"/>
          </a:p>
        </p:txBody>
      </p:sp>
      <p:sp>
        <p:nvSpPr>
          <p:cNvPr id="4" name="Slide Number Placeholder 3">
            <a:extLst>
              <a:ext uri="{FF2B5EF4-FFF2-40B4-BE49-F238E27FC236}">
                <a16:creationId xmlns:a16="http://schemas.microsoft.com/office/drawing/2014/main" id="{BA681C45-7E37-BC42-9DDC-7BE3C2EB878A}"/>
              </a:ext>
            </a:extLst>
          </p:cNvPr>
          <p:cNvSpPr>
            <a:spLocks noGrp="1"/>
          </p:cNvSpPr>
          <p:nvPr>
            <p:ph type="sldNum" sz="quarter" idx="12"/>
          </p:nvPr>
        </p:nvSpPr>
        <p:spPr/>
        <p:txBody>
          <a:bodyPr/>
          <a:lstStyle/>
          <a:p>
            <a:pPr>
              <a:defRPr/>
            </a:pPr>
            <a:fld id="{E78C9E75-97FD-45D9-8ED3-955348887BB1}" type="slidenum">
              <a:rPr lang="zh-TW" altLang="en-US" smtClean="0"/>
              <a:pPr>
                <a:defRPr/>
              </a:pPr>
              <a:t>45</a:t>
            </a:fld>
            <a:endParaRPr lang="zh-TW" altLang="en-US"/>
          </a:p>
        </p:txBody>
      </p:sp>
    </p:spTree>
    <p:extLst>
      <p:ext uri="{BB962C8B-B14F-4D97-AF65-F5344CB8AC3E}">
        <p14:creationId xmlns:p14="http://schemas.microsoft.com/office/powerpoint/2010/main" val="4023162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BD80E-C43A-9647-9C89-5A4E19E6C0DD}"/>
              </a:ext>
            </a:extLst>
          </p:cNvPr>
          <p:cNvSpPr>
            <a:spLocks noGrp="1"/>
          </p:cNvSpPr>
          <p:nvPr>
            <p:ph type="title"/>
          </p:nvPr>
        </p:nvSpPr>
        <p:spPr>
          <a:xfrm>
            <a:off x="531056" y="120181"/>
            <a:ext cx="8229600" cy="1109273"/>
          </a:xfrm>
        </p:spPr>
        <p:txBody>
          <a:bodyPr/>
          <a:lstStyle/>
          <a:p>
            <a:r>
              <a:rPr lang="en-US" dirty="0"/>
              <a:t>Incremental development</a:t>
            </a:r>
          </a:p>
        </p:txBody>
      </p:sp>
      <p:sp>
        <p:nvSpPr>
          <p:cNvPr id="4" name="Slide Number Placeholder 3">
            <a:extLst>
              <a:ext uri="{FF2B5EF4-FFF2-40B4-BE49-F238E27FC236}">
                <a16:creationId xmlns:a16="http://schemas.microsoft.com/office/drawing/2014/main" id="{96C5DDEF-2E09-9C4D-B339-D5372AA4D087}"/>
              </a:ext>
            </a:extLst>
          </p:cNvPr>
          <p:cNvSpPr>
            <a:spLocks noGrp="1"/>
          </p:cNvSpPr>
          <p:nvPr>
            <p:ph type="sldNum" sz="quarter" idx="12"/>
          </p:nvPr>
        </p:nvSpPr>
        <p:spPr/>
        <p:txBody>
          <a:bodyPr/>
          <a:lstStyle/>
          <a:p>
            <a:pPr>
              <a:defRPr/>
            </a:pPr>
            <a:fld id="{E78C9E75-97FD-45D9-8ED3-955348887BB1}" type="slidenum">
              <a:rPr lang="zh-TW" altLang="en-US" smtClean="0"/>
              <a:pPr>
                <a:defRPr/>
              </a:pPr>
              <a:t>46</a:t>
            </a:fld>
            <a:endParaRPr lang="zh-TW" altLang="en-US"/>
          </a:p>
        </p:txBody>
      </p:sp>
      <p:grpSp>
        <p:nvGrpSpPr>
          <p:cNvPr id="30" name="Group 29">
            <a:extLst>
              <a:ext uri="{FF2B5EF4-FFF2-40B4-BE49-F238E27FC236}">
                <a16:creationId xmlns:a16="http://schemas.microsoft.com/office/drawing/2014/main" id="{DC35D8FC-C12A-954F-A490-27248375B851}"/>
              </a:ext>
            </a:extLst>
          </p:cNvPr>
          <p:cNvGrpSpPr/>
          <p:nvPr/>
        </p:nvGrpSpPr>
        <p:grpSpPr>
          <a:xfrm>
            <a:off x="5159896" y="2050504"/>
            <a:ext cx="4114800" cy="4114800"/>
            <a:chOff x="3635896" y="2050504"/>
            <a:chExt cx="4114800" cy="4114800"/>
          </a:xfrm>
        </p:grpSpPr>
        <p:sp>
          <p:nvSpPr>
            <p:cNvPr id="6" name="Arc 5">
              <a:extLst>
                <a:ext uri="{FF2B5EF4-FFF2-40B4-BE49-F238E27FC236}">
                  <a16:creationId xmlns:a16="http://schemas.microsoft.com/office/drawing/2014/main" id="{00D0DDD9-A0C0-2343-8FD8-D8297184F772}"/>
                </a:ext>
              </a:extLst>
            </p:cNvPr>
            <p:cNvSpPr/>
            <p:nvPr/>
          </p:nvSpPr>
          <p:spPr>
            <a:xfrm>
              <a:off x="3635896" y="2050504"/>
              <a:ext cx="4114800" cy="4114800"/>
            </a:xfrm>
            <a:prstGeom prst="arc">
              <a:avLst>
                <a:gd name="adj1" fmla="val 12488997"/>
                <a:gd name="adj2" fmla="val 14291106"/>
              </a:avLst>
            </a:prstGeom>
            <a:noFill/>
            <a:ln w="152400">
              <a:solidFill>
                <a:schemeClr val="accent1">
                  <a:lumMod val="40000"/>
                  <a:lumOff val="6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a:extLst>
                <a:ext uri="{FF2B5EF4-FFF2-40B4-BE49-F238E27FC236}">
                  <a16:creationId xmlns:a16="http://schemas.microsoft.com/office/drawing/2014/main" id="{FC8EB3EB-A62A-8A42-A7BC-432183602B3A}"/>
                </a:ext>
              </a:extLst>
            </p:cNvPr>
            <p:cNvSpPr/>
            <p:nvPr/>
          </p:nvSpPr>
          <p:spPr>
            <a:xfrm>
              <a:off x="3635896" y="2050504"/>
              <a:ext cx="4114800" cy="4114800"/>
            </a:xfrm>
            <a:prstGeom prst="arc">
              <a:avLst>
                <a:gd name="adj1" fmla="val 18345403"/>
                <a:gd name="adj2" fmla="val 20119300"/>
              </a:avLst>
            </a:prstGeom>
            <a:noFill/>
            <a:ln w="152400">
              <a:solidFill>
                <a:schemeClr val="accent5">
                  <a:lumMod val="5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Arc 12">
              <a:extLst>
                <a:ext uri="{FF2B5EF4-FFF2-40B4-BE49-F238E27FC236}">
                  <a16:creationId xmlns:a16="http://schemas.microsoft.com/office/drawing/2014/main" id="{9B8DE84E-1C6D-C342-9C12-32DBCB632A6D}"/>
                </a:ext>
              </a:extLst>
            </p:cNvPr>
            <p:cNvSpPr/>
            <p:nvPr/>
          </p:nvSpPr>
          <p:spPr>
            <a:xfrm>
              <a:off x="3635896" y="2050504"/>
              <a:ext cx="4114800" cy="4114800"/>
            </a:xfrm>
            <a:prstGeom prst="arc">
              <a:avLst>
                <a:gd name="adj1" fmla="val 117995"/>
                <a:gd name="adj2" fmla="val 1538052"/>
              </a:avLst>
            </a:prstGeom>
            <a:noFill/>
            <a:ln w="152400">
              <a:solidFill>
                <a:schemeClr val="accent5">
                  <a:lumMod val="75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B8B2CFE7-331C-6845-87D0-CDD2927ECB80}"/>
                </a:ext>
              </a:extLst>
            </p:cNvPr>
            <p:cNvSpPr/>
            <p:nvPr/>
          </p:nvSpPr>
          <p:spPr>
            <a:xfrm>
              <a:off x="3635896" y="2050504"/>
              <a:ext cx="4114800" cy="4114800"/>
            </a:xfrm>
            <a:prstGeom prst="arc">
              <a:avLst>
                <a:gd name="adj1" fmla="val 9100350"/>
                <a:gd name="adj2" fmla="val 10578067"/>
              </a:avLst>
            </a:prstGeom>
            <a:noFill/>
            <a:ln w="152400">
              <a:solidFill>
                <a:schemeClr val="accent5">
                  <a:lumMod val="40000"/>
                  <a:lumOff val="6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CB90CBE0-5C72-A24E-A4D2-6D4889E45492}"/>
                </a:ext>
              </a:extLst>
            </p:cNvPr>
            <p:cNvSpPr/>
            <p:nvPr/>
          </p:nvSpPr>
          <p:spPr>
            <a:xfrm>
              <a:off x="3635896" y="2050504"/>
              <a:ext cx="4114800" cy="4114800"/>
            </a:xfrm>
            <a:prstGeom prst="arc">
              <a:avLst>
                <a:gd name="adj1" fmla="val 3359441"/>
                <a:gd name="adj2" fmla="val 7113336"/>
              </a:avLst>
            </a:prstGeom>
            <a:noFill/>
            <a:ln w="152400">
              <a:solidFill>
                <a:schemeClr val="accent5">
                  <a:lumMod val="60000"/>
                  <a:lumOff val="4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6" name="Straight Arrow Connector 15">
            <a:extLst>
              <a:ext uri="{FF2B5EF4-FFF2-40B4-BE49-F238E27FC236}">
                <a16:creationId xmlns:a16="http://schemas.microsoft.com/office/drawing/2014/main" id="{9AA6D714-4586-7149-8D77-87DF247F69F1}"/>
              </a:ext>
            </a:extLst>
          </p:cNvPr>
          <p:cNvCxnSpPr>
            <a:cxnSpLocks/>
          </p:cNvCxnSpPr>
          <p:nvPr/>
        </p:nvCxnSpPr>
        <p:spPr>
          <a:xfrm>
            <a:off x="3958016" y="2146696"/>
            <a:ext cx="1705937" cy="10261"/>
          </a:xfrm>
          <a:prstGeom prst="straightConnector1">
            <a:avLst/>
          </a:prstGeom>
          <a:ln w="152400">
            <a:solidFill>
              <a:schemeClr val="accent2">
                <a:lumMod val="5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DA4E856-3BE2-064D-83D1-8C3F0126187D}"/>
              </a:ext>
            </a:extLst>
          </p:cNvPr>
          <p:cNvCxnSpPr>
            <a:cxnSpLocks/>
          </p:cNvCxnSpPr>
          <p:nvPr/>
        </p:nvCxnSpPr>
        <p:spPr>
          <a:xfrm flipH="1">
            <a:off x="2652328" y="3789040"/>
            <a:ext cx="1427449" cy="0"/>
          </a:xfrm>
          <a:prstGeom prst="straightConnector1">
            <a:avLst/>
          </a:prstGeom>
          <a:ln w="152400">
            <a:solidFill>
              <a:srgbClr val="7030A0"/>
            </a:solidFill>
            <a:headEnd type="none"/>
            <a:tailEnd type="stealth"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6A00251-1555-D543-BFBF-88C253DF8318}"/>
              </a:ext>
            </a:extLst>
          </p:cNvPr>
          <p:cNvSpPr txBox="1"/>
          <p:nvPr/>
        </p:nvSpPr>
        <p:spPr>
          <a:xfrm>
            <a:off x="2652327" y="1463833"/>
            <a:ext cx="2631106" cy="461665"/>
          </a:xfrm>
          <a:prstGeom prst="rect">
            <a:avLst/>
          </a:prstGeom>
          <a:noFill/>
        </p:spPr>
        <p:txBody>
          <a:bodyPr wrap="none" rtlCol="0">
            <a:spAutoFit/>
          </a:bodyPr>
          <a:lstStyle/>
          <a:p>
            <a:pPr algn="ctr"/>
            <a:r>
              <a:rPr lang="en-US" sz="2400" b="1" dirty="0">
                <a:solidFill>
                  <a:srgbClr val="C00000"/>
                </a:solidFill>
                <a:latin typeface="Calibri" panose="020F0502020204030204" pitchFamily="34" charset="0"/>
                <a:cs typeface="Calibri" panose="020F0502020204030204" pitchFamily="34" charset="0"/>
              </a:rPr>
              <a:t>Product feature list</a:t>
            </a:r>
          </a:p>
        </p:txBody>
      </p:sp>
      <p:sp>
        <p:nvSpPr>
          <p:cNvPr id="23" name="TextBox 22">
            <a:extLst>
              <a:ext uri="{FF2B5EF4-FFF2-40B4-BE49-F238E27FC236}">
                <a16:creationId xmlns:a16="http://schemas.microsoft.com/office/drawing/2014/main" id="{165B220E-525C-DD4F-96F6-A3B671166A93}"/>
              </a:ext>
            </a:extLst>
          </p:cNvPr>
          <p:cNvSpPr txBox="1"/>
          <p:nvPr/>
        </p:nvSpPr>
        <p:spPr>
          <a:xfrm>
            <a:off x="5891302" y="1556793"/>
            <a:ext cx="2652970" cy="1200329"/>
          </a:xfrm>
          <a:prstGeom prst="rect">
            <a:avLst/>
          </a:prstGeom>
          <a:noFill/>
        </p:spPr>
        <p:txBody>
          <a:bodyPr wrap="none" rtlCol="0">
            <a:spAutoFit/>
          </a:bodyPr>
          <a:lstStyle/>
          <a:p>
            <a:pPr algn="ctr"/>
            <a:r>
              <a:rPr lang="en-US" sz="2400" b="1" dirty="0">
                <a:solidFill>
                  <a:srgbClr val="C00000"/>
                </a:solidFill>
                <a:latin typeface="Calibri" panose="020F0502020204030204" pitchFamily="34" charset="0"/>
                <a:cs typeface="Calibri" panose="020F0502020204030204" pitchFamily="34" charset="0"/>
              </a:rPr>
              <a:t>Choose features to </a:t>
            </a:r>
            <a:br>
              <a:rPr lang="en-US" sz="2400" b="1" dirty="0">
                <a:solidFill>
                  <a:srgbClr val="C00000"/>
                </a:solidFill>
                <a:latin typeface="Calibri" panose="020F0502020204030204" pitchFamily="34" charset="0"/>
                <a:cs typeface="Calibri" panose="020F0502020204030204" pitchFamily="34" charset="0"/>
              </a:rPr>
            </a:br>
            <a:r>
              <a:rPr lang="en-US" sz="2400" b="1" dirty="0">
                <a:solidFill>
                  <a:srgbClr val="C00000"/>
                </a:solidFill>
                <a:latin typeface="Calibri" panose="020F0502020204030204" pitchFamily="34" charset="0"/>
                <a:cs typeface="Calibri" panose="020F0502020204030204" pitchFamily="34" charset="0"/>
              </a:rPr>
              <a:t>be included </a:t>
            </a:r>
            <a:br>
              <a:rPr lang="en-US" sz="2400" b="1" dirty="0">
                <a:solidFill>
                  <a:srgbClr val="C00000"/>
                </a:solidFill>
                <a:latin typeface="Calibri" panose="020F0502020204030204" pitchFamily="34" charset="0"/>
                <a:cs typeface="Calibri" panose="020F0502020204030204" pitchFamily="34" charset="0"/>
              </a:rPr>
            </a:br>
            <a:r>
              <a:rPr lang="en-US" sz="2400" b="1" dirty="0">
                <a:solidFill>
                  <a:srgbClr val="C00000"/>
                </a:solidFill>
                <a:latin typeface="Calibri" panose="020F0502020204030204" pitchFamily="34" charset="0"/>
                <a:cs typeface="Calibri" panose="020F0502020204030204" pitchFamily="34" charset="0"/>
              </a:rPr>
              <a:t>in increment</a:t>
            </a:r>
          </a:p>
        </p:txBody>
      </p:sp>
      <p:sp>
        <p:nvSpPr>
          <p:cNvPr id="24" name="TextBox 23">
            <a:extLst>
              <a:ext uri="{FF2B5EF4-FFF2-40B4-BE49-F238E27FC236}">
                <a16:creationId xmlns:a16="http://schemas.microsoft.com/office/drawing/2014/main" id="{CE8B94FD-AC29-8944-AD17-1A458C1E22F8}"/>
              </a:ext>
            </a:extLst>
          </p:cNvPr>
          <p:cNvSpPr txBox="1"/>
          <p:nvPr/>
        </p:nvSpPr>
        <p:spPr>
          <a:xfrm>
            <a:off x="8337755" y="3246017"/>
            <a:ext cx="2192395" cy="830997"/>
          </a:xfrm>
          <a:prstGeom prst="rect">
            <a:avLst/>
          </a:prstGeom>
          <a:noFill/>
        </p:spPr>
        <p:txBody>
          <a:bodyPr wrap="none" rtlCol="0">
            <a:spAutoFit/>
          </a:bodyPr>
          <a:lstStyle/>
          <a:p>
            <a:pPr algn="ctr"/>
            <a:r>
              <a:rPr lang="en-US" sz="2400" b="1" dirty="0">
                <a:solidFill>
                  <a:schemeClr val="accent1"/>
                </a:solidFill>
                <a:latin typeface="Calibri" panose="020F0502020204030204" pitchFamily="34" charset="0"/>
                <a:cs typeface="Calibri" panose="020F0502020204030204" pitchFamily="34" charset="0"/>
              </a:rPr>
              <a:t>Refine features </a:t>
            </a:r>
            <a:br>
              <a:rPr lang="en-US" sz="2400" b="1" dirty="0">
                <a:solidFill>
                  <a:schemeClr val="accent1"/>
                </a:solidFill>
                <a:latin typeface="Calibri" panose="020F0502020204030204" pitchFamily="34" charset="0"/>
                <a:cs typeface="Calibri" panose="020F0502020204030204" pitchFamily="34" charset="0"/>
              </a:rPr>
            </a:br>
            <a:r>
              <a:rPr lang="en-US" sz="2400" b="1" dirty="0">
                <a:solidFill>
                  <a:schemeClr val="accent1"/>
                </a:solidFill>
                <a:latin typeface="Calibri" panose="020F0502020204030204" pitchFamily="34" charset="0"/>
                <a:cs typeface="Calibri" panose="020F0502020204030204" pitchFamily="34" charset="0"/>
              </a:rPr>
              <a:t>descriptions</a:t>
            </a:r>
          </a:p>
        </p:txBody>
      </p:sp>
      <p:sp>
        <p:nvSpPr>
          <p:cNvPr id="25" name="TextBox 24">
            <a:extLst>
              <a:ext uri="{FF2B5EF4-FFF2-40B4-BE49-F238E27FC236}">
                <a16:creationId xmlns:a16="http://schemas.microsoft.com/office/drawing/2014/main" id="{A77F65DF-130B-3A44-A2B2-1034B9F554F0}"/>
              </a:ext>
            </a:extLst>
          </p:cNvPr>
          <p:cNvSpPr txBox="1"/>
          <p:nvPr/>
        </p:nvSpPr>
        <p:spPr>
          <a:xfrm>
            <a:off x="8039009" y="4969941"/>
            <a:ext cx="2207977" cy="830997"/>
          </a:xfrm>
          <a:prstGeom prst="rect">
            <a:avLst/>
          </a:prstGeom>
          <a:noFill/>
        </p:spPr>
        <p:txBody>
          <a:bodyPr wrap="none" rtlCol="0">
            <a:spAutoFit/>
          </a:bodyPr>
          <a:lstStyle/>
          <a:p>
            <a:pPr algn="ctr"/>
            <a:r>
              <a:rPr lang="en-US" sz="2400" b="1" dirty="0">
                <a:solidFill>
                  <a:schemeClr val="accent1"/>
                </a:solidFill>
                <a:latin typeface="Calibri" panose="020F0502020204030204" pitchFamily="34" charset="0"/>
                <a:cs typeface="Calibri" panose="020F0502020204030204" pitchFamily="34" charset="0"/>
              </a:rPr>
              <a:t>Implement and </a:t>
            </a:r>
            <a:br>
              <a:rPr lang="en-US" sz="2400" b="1" dirty="0">
                <a:solidFill>
                  <a:schemeClr val="accent1"/>
                </a:solidFill>
                <a:latin typeface="Calibri" panose="020F0502020204030204" pitchFamily="34" charset="0"/>
                <a:cs typeface="Calibri" panose="020F0502020204030204" pitchFamily="34" charset="0"/>
              </a:rPr>
            </a:br>
            <a:r>
              <a:rPr lang="en-US" sz="2400" b="1" dirty="0">
                <a:solidFill>
                  <a:schemeClr val="accent1"/>
                </a:solidFill>
                <a:latin typeface="Calibri" panose="020F0502020204030204" pitchFamily="34" charset="0"/>
                <a:cs typeface="Calibri" panose="020F0502020204030204" pitchFamily="34" charset="0"/>
              </a:rPr>
              <a:t>test feature</a:t>
            </a:r>
          </a:p>
        </p:txBody>
      </p:sp>
      <p:sp>
        <p:nvSpPr>
          <p:cNvPr id="26" name="TextBox 25">
            <a:extLst>
              <a:ext uri="{FF2B5EF4-FFF2-40B4-BE49-F238E27FC236}">
                <a16:creationId xmlns:a16="http://schemas.microsoft.com/office/drawing/2014/main" id="{55758B94-EB4D-B340-9BEA-E9E7402B55F7}"/>
              </a:ext>
            </a:extLst>
          </p:cNvPr>
          <p:cNvSpPr txBox="1"/>
          <p:nvPr/>
        </p:nvSpPr>
        <p:spPr>
          <a:xfrm>
            <a:off x="4645856" y="5046276"/>
            <a:ext cx="2413096" cy="830997"/>
          </a:xfrm>
          <a:prstGeom prst="rect">
            <a:avLst/>
          </a:prstGeom>
          <a:noFill/>
        </p:spPr>
        <p:txBody>
          <a:bodyPr wrap="none" rtlCol="0">
            <a:spAutoFit/>
          </a:bodyPr>
          <a:lstStyle/>
          <a:p>
            <a:pPr algn="ctr"/>
            <a:r>
              <a:rPr lang="en-US" sz="2400" b="1" dirty="0">
                <a:solidFill>
                  <a:schemeClr val="accent1"/>
                </a:solidFill>
                <a:latin typeface="Calibri" panose="020F0502020204030204" pitchFamily="34" charset="0"/>
                <a:cs typeface="Calibri" panose="020F0502020204030204" pitchFamily="34" charset="0"/>
              </a:rPr>
              <a:t>Integrate feature </a:t>
            </a:r>
            <a:br>
              <a:rPr lang="en-US" sz="2400" b="1" dirty="0">
                <a:solidFill>
                  <a:schemeClr val="accent1"/>
                </a:solidFill>
                <a:latin typeface="Calibri" panose="020F0502020204030204" pitchFamily="34" charset="0"/>
                <a:cs typeface="Calibri" panose="020F0502020204030204" pitchFamily="34" charset="0"/>
              </a:rPr>
            </a:br>
            <a:r>
              <a:rPr lang="en-US" sz="2400" b="1" dirty="0">
                <a:solidFill>
                  <a:schemeClr val="accent1"/>
                </a:solidFill>
                <a:latin typeface="Calibri" panose="020F0502020204030204" pitchFamily="34" charset="0"/>
                <a:cs typeface="Calibri" panose="020F0502020204030204" pitchFamily="34" charset="0"/>
              </a:rPr>
              <a:t>into system</a:t>
            </a:r>
          </a:p>
        </p:txBody>
      </p:sp>
      <p:sp>
        <p:nvSpPr>
          <p:cNvPr id="27" name="TextBox 26">
            <a:extLst>
              <a:ext uri="{FF2B5EF4-FFF2-40B4-BE49-F238E27FC236}">
                <a16:creationId xmlns:a16="http://schemas.microsoft.com/office/drawing/2014/main" id="{EC61FAFE-0EE6-804E-8929-4580DC4E9929}"/>
              </a:ext>
            </a:extLst>
          </p:cNvPr>
          <p:cNvSpPr txBox="1"/>
          <p:nvPr/>
        </p:nvSpPr>
        <p:spPr>
          <a:xfrm>
            <a:off x="4295801" y="3318084"/>
            <a:ext cx="2121991" cy="830997"/>
          </a:xfrm>
          <a:prstGeom prst="rect">
            <a:avLst/>
          </a:prstGeom>
          <a:noFill/>
        </p:spPr>
        <p:txBody>
          <a:bodyPr wrap="none" rtlCol="0">
            <a:spAutoFit/>
          </a:bodyPr>
          <a:lstStyle/>
          <a:p>
            <a:pPr algn="ctr"/>
            <a:r>
              <a:rPr lang="en-US" sz="2400" b="1" dirty="0">
                <a:solidFill>
                  <a:srgbClr val="7030A0"/>
                </a:solidFill>
                <a:latin typeface="Calibri" panose="020F0502020204030204" pitchFamily="34" charset="0"/>
                <a:cs typeface="Calibri" panose="020F0502020204030204" pitchFamily="34" charset="0"/>
              </a:rPr>
              <a:t>Deliver system </a:t>
            </a:r>
            <a:br>
              <a:rPr lang="en-US" sz="2400" b="1" dirty="0">
                <a:solidFill>
                  <a:srgbClr val="7030A0"/>
                </a:solidFill>
                <a:latin typeface="Calibri" panose="020F0502020204030204" pitchFamily="34" charset="0"/>
                <a:cs typeface="Calibri" panose="020F0502020204030204" pitchFamily="34" charset="0"/>
              </a:rPr>
            </a:br>
            <a:r>
              <a:rPr lang="en-US" sz="2400" b="1" dirty="0">
                <a:solidFill>
                  <a:srgbClr val="7030A0"/>
                </a:solidFill>
                <a:latin typeface="Calibri" panose="020F0502020204030204" pitchFamily="34" charset="0"/>
                <a:cs typeface="Calibri" panose="020F0502020204030204" pitchFamily="34" charset="0"/>
              </a:rPr>
              <a:t>increment</a:t>
            </a:r>
          </a:p>
        </p:txBody>
      </p:sp>
      <p:sp>
        <p:nvSpPr>
          <p:cNvPr id="28" name="TextBox 27">
            <a:extLst>
              <a:ext uri="{FF2B5EF4-FFF2-40B4-BE49-F238E27FC236}">
                <a16:creationId xmlns:a16="http://schemas.microsoft.com/office/drawing/2014/main" id="{1E5A6E19-86C3-F346-836B-345192519B69}"/>
              </a:ext>
            </a:extLst>
          </p:cNvPr>
          <p:cNvSpPr txBox="1"/>
          <p:nvPr/>
        </p:nvSpPr>
        <p:spPr>
          <a:xfrm>
            <a:off x="1502460" y="2420889"/>
            <a:ext cx="2719978" cy="1200329"/>
          </a:xfrm>
          <a:prstGeom prst="rect">
            <a:avLst/>
          </a:prstGeom>
          <a:noFill/>
        </p:spPr>
        <p:txBody>
          <a:bodyPr wrap="square" rtlCol="0">
            <a:spAutoFit/>
          </a:bodyPr>
          <a:lstStyle/>
          <a:p>
            <a:pPr algn="ctr"/>
            <a:r>
              <a:rPr lang="en-US" sz="2400" b="1" dirty="0">
                <a:solidFill>
                  <a:srgbClr val="7030A0"/>
                </a:solidFill>
                <a:latin typeface="Calibri" panose="020F0502020204030204" pitchFamily="34" charset="0"/>
                <a:cs typeface="Calibri" panose="020F0502020204030204" pitchFamily="34" charset="0"/>
              </a:rPr>
              <a:t>If all features are </a:t>
            </a:r>
            <a:br>
              <a:rPr lang="en-US" sz="2400" b="1" dirty="0">
                <a:solidFill>
                  <a:srgbClr val="7030A0"/>
                </a:solidFill>
                <a:latin typeface="Calibri" panose="020F0502020204030204" pitchFamily="34" charset="0"/>
                <a:cs typeface="Calibri" panose="020F0502020204030204" pitchFamily="34" charset="0"/>
              </a:rPr>
            </a:br>
            <a:r>
              <a:rPr lang="en-US" sz="2400" b="1" dirty="0">
                <a:solidFill>
                  <a:srgbClr val="7030A0"/>
                </a:solidFill>
                <a:latin typeface="Calibri" panose="020F0502020204030204" pitchFamily="34" charset="0"/>
                <a:cs typeface="Calibri" panose="020F0502020204030204" pitchFamily="34" charset="0"/>
              </a:rPr>
              <a:t>complete, deliver system release</a:t>
            </a:r>
          </a:p>
        </p:txBody>
      </p:sp>
      <p:sp>
        <p:nvSpPr>
          <p:cNvPr id="32" name="Oval 31">
            <a:extLst>
              <a:ext uri="{FF2B5EF4-FFF2-40B4-BE49-F238E27FC236}">
                <a16:creationId xmlns:a16="http://schemas.microsoft.com/office/drawing/2014/main" id="{DA52C4B0-0925-194A-9F72-69E41B66F155}"/>
              </a:ext>
            </a:extLst>
          </p:cNvPr>
          <p:cNvSpPr/>
          <p:nvPr/>
        </p:nvSpPr>
        <p:spPr>
          <a:xfrm>
            <a:off x="6014839" y="1190427"/>
            <a:ext cx="410378" cy="4114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latin typeface="Arial" panose="020B0604020202020204" pitchFamily="34" charset="0"/>
                <a:cs typeface="Arial" panose="020B0604020202020204" pitchFamily="34" charset="0"/>
              </a:rPr>
              <a:t>1</a:t>
            </a:r>
          </a:p>
        </p:txBody>
      </p:sp>
      <p:sp>
        <p:nvSpPr>
          <p:cNvPr id="33" name="Oval 32">
            <a:extLst>
              <a:ext uri="{FF2B5EF4-FFF2-40B4-BE49-F238E27FC236}">
                <a16:creationId xmlns:a16="http://schemas.microsoft.com/office/drawing/2014/main" id="{BA228B17-01CD-6641-918B-4DB9D42ADBB5}"/>
              </a:ext>
            </a:extLst>
          </p:cNvPr>
          <p:cNvSpPr/>
          <p:nvPr/>
        </p:nvSpPr>
        <p:spPr>
          <a:xfrm>
            <a:off x="8253868" y="2916894"/>
            <a:ext cx="410378" cy="4114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latin typeface="Arial" panose="020B0604020202020204" pitchFamily="34" charset="0"/>
                <a:cs typeface="Arial" panose="020B0604020202020204" pitchFamily="34" charset="0"/>
              </a:rPr>
              <a:t>2</a:t>
            </a:r>
          </a:p>
        </p:txBody>
      </p:sp>
      <p:sp>
        <p:nvSpPr>
          <p:cNvPr id="34" name="Oval 33">
            <a:extLst>
              <a:ext uri="{FF2B5EF4-FFF2-40B4-BE49-F238E27FC236}">
                <a16:creationId xmlns:a16="http://schemas.microsoft.com/office/drawing/2014/main" id="{E035FF9B-C407-3C44-904F-047E63E8E8C4}"/>
              </a:ext>
            </a:extLst>
          </p:cNvPr>
          <p:cNvSpPr/>
          <p:nvPr/>
        </p:nvSpPr>
        <p:spPr>
          <a:xfrm>
            <a:off x="7961635" y="4635646"/>
            <a:ext cx="410378" cy="4114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latin typeface="Arial" panose="020B0604020202020204" pitchFamily="34" charset="0"/>
                <a:cs typeface="Arial" panose="020B0604020202020204" pitchFamily="34" charset="0"/>
              </a:rPr>
              <a:t>3</a:t>
            </a:r>
          </a:p>
        </p:txBody>
      </p:sp>
      <p:sp>
        <p:nvSpPr>
          <p:cNvPr id="35" name="Oval 34">
            <a:extLst>
              <a:ext uri="{FF2B5EF4-FFF2-40B4-BE49-F238E27FC236}">
                <a16:creationId xmlns:a16="http://schemas.microsoft.com/office/drawing/2014/main" id="{AB5D8A7C-67C2-224A-BE48-F3BA416847B0}"/>
              </a:ext>
            </a:extLst>
          </p:cNvPr>
          <p:cNvSpPr/>
          <p:nvPr/>
        </p:nvSpPr>
        <p:spPr>
          <a:xfrm>
            <a:off x="4652634" y="4710042"/>
            <a:ext cx="410378" cy="4114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latin typeface="Arial" panose="020B0604020202020204" pitchFamily="34" charset="0"/>
                <a:cs typeface="Arial" panose="020B0604020202020204" pitchFamily="34" charset="0"/>
              </a:rPr>
              <a:t>4</a:t>
            </a:r>
          </a:p>
        </p:txBody>
      </p:sp>
      <p:sp>
        <p:nvSpPr>
          <p:cNvPr id="36" name="Oval 35">
            <a:extLst>
              <a:ext uri="{FF2B5EF4-FFF2-40B4-BE49-F238E27FC236}">
                <a16:creationId xmlns:a16="http://schemas.microsoft.com/office/drawing/2014/main" id="{C0F644E7-4D05-2041-90B3-5A5BF0CC64C7}"/>
              </a:ext>
            </a:extLst>
          </p:cNvPr>
          <p:cNvSpPr/>
          <p:nvPr/>
        </p:nvSpPr>
        <p:spPr>
          <a:xfrm>
            <a:off x="4533494" y="2962920"/>
            <a:ext cx="410378" cy="4114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latin typeface="Arial" panose="020B0604020202020204" pitchFamily="34" charset="0"/>
                <a:cs typeface="Arial" panose="020B0604020202020204" pitchFamily="34" charset="0"/>
              </a:rPr>
              <a:t>5</a:t>
            </a:r>
          </a:p>
        </p:txBody>
      </p:sp>
    </p:spTree>
    <p:extLst>
      <p:ext uri="{BB962C8B-B14F-4D97-AF65-F5344CB8AC3E}">
        <p14:creationId xmlns:p14="http://schemas.microsoft.com/office/powerpoint/2010/main" val="477834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76FA5-DDEC-E446-8039-424EB29A7DE2}"/>
              </a:ext>
            </a:extLst>
          </p:cNvPr>
          <p:cNvSpPr>
            <a:spLocks noGrp="1"/>
          </p:cNvSpPr>
          <p:nvPr>
            <p:ph type="title"/>
          </p:nvPr>
        </p:nvSpPr>
        <p:spPr>
          <a:xfrm>
            <a:off x="460218" y="116632"/>
            <a:ext cx="8229600" cy="1143000"/>
          </a:xfrm>
        </p:spPr>
        <p:txBody>
          <a:bodyPr>
            <a:normAutofit fontScale="90000"/>
          </a:bodyPr>
          <a:lstStyle/>
          <a:p>
            <a:r>
              <a:rPr lang="en-US" dirty="0"/>
              <a:t>Incremental development activities</a:t>
            </a:r>
          </a:p>
        </p:txBody>
      </p:sp>
      <p:sp>
        <p:nvSpPr>
          <p:cNvPr id="3" name="Content Placeholder 2">
            <a:extLst>
              <a:ext uri="{FF2B5EF4-FFF2-40B4-BE49-F238E27FC236}">
                <a16:creationId xmlns:a16="http://schemas.microsoft.com/office/drawing/2014/main" id="{7A921381-52DE-5E48-8B52-3766643AC17F}"/>
              </a:ext>
            </a:extLst>
          </p:cNvPr>
          <p:cNvSpPr>
            <a:spLocks noGrp="1"/>
          </p:cNvSpPr>
          <p:nvPr>
            <p:ph idx="1"/>
          </p:nvPr>
        </p:nvSpPr>
        <p:spPr>
          <a:xfrm>
            <a:off x="460219" y="1259632"/>
            <a:ext cx="10812620" cy="5337721"/>
          </a:xfrm>
        </p:spPr>
        <p:txBody>
          <a:bodyPr>
            <a:normAutofit/>
          </a:bodyPr>
          <a:lstStyle/>
          <a:p>
            <a:pPr marL="457200" indent="-457200">
              <a:buFont typeface="+mj-lt"/>
              <a:buAutoNum type="arabicPeriod"/>
            </a:pPr>
            <a:r>
              <a:rPr lang="en-US" sz="2400" dirty="0"/>
              <a:t>Choose features to be included in an increment</a:t>
            </a:r>
            <a:br>
              <a:rPr lang="en-US" sz="2400" dirty="0"/>
            </a:br>
            <a:r>
              <a:rPr lang="en-US" sz="1800" dirty="0"/>
              <a:t>Using the list of features in the planned product, select those features that can be implemented in the next product increment.</a:t>
            </a:r>
          </a:p>
          <a:p>
            <a:pPr marL="457200" indent="-457200">
              <a:buFont typeface="+mj-lt"/>
              <a:buAutoNum type="arabicPeriod"/>
            </a:pPr>
            <a:r>
              <a:rPr lang="en-US" sz="2400" dirty="0"/>
              <a:t>Refine feature descriptions</a:t>
            </a:r>
            <a:r>
              <a:rPr lang="en-US" sz="1800" dirty="0"/>
              <a:t/>
            </a:r>
            <a:br>
              <a:rPr lang="en-US" sz="1800" dirty="0"/>
            </a:br>
            <a:r>
              <a:rPr lang="en-US" sz="1800" dirty="0"/>
              <a:t>Add detail to the feature descriptions so that the team have a common understanding of each feature and there is sufficient detail to begin implementation.</a:t>
            </a:r>
          </a:p>
          <a:p>
            <a:pPr marL="457200" indent="-457200">
              <a:buFont typeface="+mj-lt"/>
              <a:buAutoNum type="arabicPeriod"/>
            </a:pPr>
            <a:r>
              <a:rPr lang="en-US" sz="2400" dirty="0"/>
              <a:t>Implement and test</a:t>
            </a:r>
            <a:r>
              <a:rPr lang="en-US" sz="1800" dirty="0"/>
              <a:t/>
            </a:r>
            <a:br>
              <a:rPr lang="en-US" sz="1800" dirty="0"/>
            </a:br>
            <a:r>
              <a:rPr lang="en-US" sz="1800" dirty="0"/>
              <a:t>Implement the feature and develop automated tests for that feature that show that its </a:t>
            </a:r>
            <a:r>
              <a:rPr lang="en-US" sz="1800" dirty="0" err="1"/>
              <a:t>behaviour</a:t>
            </a:r>
            <a:r>
              <a:rPr lang="en-US" sz="1800" dirty="0"/>
              <a:t> is consistent with its description.  </a:t>
            </a:r>
          </a:p>
          <a:p>
            <a:pPr marL="457200" indent="-457200">
              <a:buFont typeface="+mj-lt"/>
              <a:buAutoNum type="arabicPeriod"/>
            </a:pPr>
            <a:r>
              <a:rPr lang="en-US" sz="2400" dirty="0"/>
              <a:t>Integrate feature and test</a:t>
            </a:r>
            <a:r>
              <a:rPr lang="en-US" sz="1800" dirty="0"/>
              <a:t/>
            </a:r>
            <a:br>
              <a:rPr lang="en-US" sz="1800" dirty="0"/>
            </a:br>
            <a:r>
              <a:rPr lang="en-US" sz="1800" dirty="0"/>
              <a:t>Integrate the developed feature with the existing system and test it to check that it works in conjunction with other features.</a:t>
            </a:r>
          </a:p>
          <a:p>
            <a:pPr marL="457200" indent="-457200">
              <a:buFont typeface="+mj-lt"/>
              <a:buAutoNum type="arabicPeriod"/>
            </a:pPr>
            <a:r>
              <a:rPr lang="en-US" sz="2400" dirty="0"/>
              <a:t>Deliver system increment</a:t>
            </a:r>
            <a:r>
              <a:rPr lang="en-US" sz="1800" dirty="0"/>
              <a:t/>
            </a:r>
            <a:br>
              <a:rPr lang="en-US" sz="1800" dirty="0"/>
            </a:br>
            <a:r>
              <a:rPr lang="en-US" sz="1800" dirty="0"/>
              <a:t>Deliver the system increment to the customer or product manager for checking and comments. If enough features have been implemented, release a version of the system for customer use.</a:t>
            </a:r>
          </a:p>
        </p:txBody>
      </p:sp>
      <p:sp>
        <p:nvSpPr>
          <p:cNvPr id="4" name="Slide Number Placeholder 3">
            <a:extLst>
              <a:ext uri="{FF2B5EF4-FFF2-40B4-BE49-F238E27FC236}">
                <a16:creationId xmlns:a16="http://schemas.microsoft.com/office/drawing/2014/main" id="{85475A6B-BB8C-6047-A075-CF7728440567}"/>
              </a:ext>
            </a:extLst>
          </p:cNvPr>
          <p:cNvSpPr>
            <a:spLocks noGrp="1"/>
          </p:cNvSpPr>
          <p:nvPr>
            <p:ph type="sldNum" sz="quarter" idx="12"/>
          </p:nvPr>
        </p:nvSpPr>
        <p:spPr/>
        <p:txBody>
          <a:bodyPr/>
          <a:lstStyle/>
          <a:p>
            <a:pPr>
              <a:defRPr/>
            </a:pPr>
            <a:fld id="{E78C9E75-97FD-45D9-8ED3-955348887BB1}" type="slidenum">
              <a:rPr lang="zh-TW" altLang="en-US" smtClean="0"/>
              <a:pPr>
                <a:defRPr/>
              </a:pPr>
              <a:t>47</a:t>
            </a:fld>
            <a:endParaRPr lang="zh-TW" altLang="en-US"/>
          </a:p>
        </p:txBody>
      </p:sp>
    </p:spTree>
    <p:extLst>
      <p:ext uri="{BB962C8B-B14F-4D97-AF65-F5344CB8AC3E}">
        <p14:creationId xmlns:p14="http://schemas.microsoft.com/office/powerpoint/2010/main" val="6994661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4B88-0F2F-B949-A1AD-70BA4F0B3871}"/>
              </a:ext>
            </a:extLst>
          </p:cNvPr>
          <p:cNvSpPr>
            <a:spLocks noGrp="1"/>
          </p:cNvSpPr>
          <p:nvPr>
            <p:ph type="title"/>
          </p:nvPr>
        </p:nvSpPr>
        <p:spPr>
          <a:xfrm>
            <a:off x="369684" y="267283"/>
            <a:ext cx="8229600" cy="749300"/>
          </a:xfrm>
        </p:spPr>
        <p:txBody>
          <a:bodyPr>
            <a:normAutofit/>
          </a:bodyPr>
          <a:lstStyle/>
          <a:p>
            <a:r>
              <a:rPr lang="en-US" dirty="0"/>
              <a:t>Extreme programming</a:t>
            </a:r>
          </a:p>
        </p:txBody>
      </p:sp>
      <p:sp>
        <p:nvSpPr>
          <p:cNvPr id="3" name="Content Placeholder 2">
            <a:extLst>
              <a:ext uri="{FF2B5EF4-FFF2-40B4-BE49-F238E27FC236}">
                <a16:creationId xmlns:a16="http://schemas.microsoft.com/office/drawing/2014/main" id="{0CB64320-8A45-A049-9382-05881383068D}"/>
              </a:ext>
            </a:extLst>
          </p:cNvPr>
          <p:cNvSpPr>
            <a:spLocks noGrp="1"/>
          </p:cNvSpPr>
          <p:nvPr>
            <p:ph idx="1"/>
          </p:nvPr>
        </p:nvSpPr>
        <p:spPr>
          <a:xfrm>
            <a:off x="504165" y="1418853"/>
            <a:ext cx="10821720" cy="5074022"/>
          </a:xfrm>
        </p:spPr>
        <p:txBody>
          <a:bodyPr>
            <a:normAutofit/>
          </a:bodyPr>
          <a:lstStyle/>
          <a:p>
            <a:r>
              <a:rPr lang="en-US" sz="2800" dirty="0"/>
              <a:t>The most influential work that has changed software development culture was the development of </a:t>
            </a:r>
            <a:r>
              <a:rPr lang="en-US" sz="2800" dirty="0">
                <a:solidFill>
                  <a:srgbClr val="C00000"/>
                </a:solidFill>
              </a:rPr>
              <a:t>Extreme Programming (XP)</a:t>
            </a:r>
            <a:r>
              <a:rPr lang="en-US" sz="2800" dirty="0"/>
              <a:t>. </a:t>
            </a:r>
          </a:p>
          <a:p>
            <a:r>
              <a:rPr lang="en-US" sz="2800" dirty="0"/>
              <a:t>The name was coined by Kent Beck in 1998 because the approach was developed by pushing recognized good practice, such as iterative development, to ‘extreme’ levels.</a:t>
            </a:r>
          </a:p>
          <a:p>
            <a:r>
              <a:rPr lang="en-US" sz="2800" dirty="0"/>
              <a:t>Extreme programming focused on 12 new development techniques that were geared to rapid, incremental software development, change and delivery.</a:t>
            </a:r>
          </a:p>
          <a:p>
            <a:r>
              <a:rPr lang="en-US" sz="2800" dirty="0"/>
              <a:t>Some of these techniques are now widely used; others have been less popular.</a:t>
            </a:r>
          </a:p>
          <a:p>
            <a:endParaRPr lang="en-US" sz="2800" dirty="0"/>
          </a:p>
          <a:p>
            <a:endParaRPr lang="en-US" sz="2800" dirty="0"/>
          </a:p>
        </p:txBody>
      </p:sp>
      <p:sp>
        <p:nvSpPr>
          <p:cNvPr id="4" name="Slide Number Placeholder 3">
            <a:extLst>
              <a:ext uri="{FF2B5EF4-FFF2-40B4-BE49-F238E27FC236}">
                <a16:creationId xmlns:a16="http://schemas.microsoft.com/office/drawing/2014/main" id="{B3224022-60DA-AA41-B26A-B9B6A057B2A6}"/>
              </a:ext>
            </a:extLst>
          </p:cNvPr>
          <p:cNvSpPr>
            <a:spLocks noGrp="1"/>
          </p:cNvSpPr>
          <p:nvPr>
            <p:ph type="sldNum" sz="quarter" idx="12"/>
          </p:nvPr>
        </p:nvSpPr>
        <p:spPr/>
        <p:txBody>
          <a:bodyPr/>
          <a:lstStyle/>
          <a:p>
            <a:pPr>
              <a:defRPr/>
            </a:pPr>
            <a:fld id="{E78C9E75-97FD-45D9-8ED3-955348887BB1}" type="slidenum">
              <a:rPr lang="zh-TW" altLang="en-US" smtClean="0"/>
              <a:pPr>
                <a:defRPr/>
              </a:pPr>
              <a:t>48</a:t>
            </a:fld>
            <a:endParaRPr lang="zh-TW" altLang="en-US"/>
          </a:p>
        </p:txBody>
      </p:sp>
    </p:spTree>
    <p:extLst>
      <p:ext uri="{BB962C8B-B14F-4D97-AF65-F5344CB8AC3E}">
        <p14:creationId xmlns:p14="http://schemas.microsoft.com/office/powerpoint/2010/main" val="35416074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F0D42D84-E89A-4744-B2FE-B6904E189E34}"/>
              </a:ext>
            </a:extLst>
          </p:cNvPr>
          <p:cNvSpPr/>
          <p:nvPr/>
        </p:nvSpPr>
        <p:spPr>
          <a:xfrm>
            <a:off x="3894443" y="1475234"/>
            <a:ext cx="4186989" cy="4315326"/>
          </a:xfrm>
          <a:custGeom>
            <a:avLst/>
            <a:gdLst>
              <a:gd name="connsiteX0" fmla="*/ 1780673 w 4186989"/>
              <a:gd name="connsiteY0" fmla="*/ 1074821 h 4315326"/>
              <a:gd name="connsiteX1" fmla="*/ 2165684 w 4186989"/>
              <a:gd name="connsiteY1" fmla="*/ 0 h 4315326"/>
              <a:gd name="connsiteX2" fmla="*/ 2470484 w 4186989"/>
              <a:gd name="connsiteY2" fmla="*/ 1138989 h 4315326"/>
              <a:gd name="connsiteX3" fmla="*/ 3449052 w 4186989"/>
              <a:gd name="connsiteY3" fmla="*/ 417094 h 4315326"/>
              <a:gd name="connsiteX4" fmla="*/ 2999873 w 4186989"/>
              <a:gd name="connsiteY4" fmla="*/ 1556084 h 4315326"/>
              <a:gd name="connsiteX5" fmla="*/ 4186989 w 4186989"/>
              <a:gd name="connsiteY5" fmla="*/ 1524000 h 4315326"/>
              <a:gd name="connsiteX6" fmla="*/ 3208421 w 4186989"/>
              <a:gd name="connsiteY6" fmla="*/ 2181726 h 4315326"/>
              <a:gd name="connsiteX7" fmla="*/ 4170947 w 4186989"/>
              <a:gd name="connsiteY7" fmla="*/ 2887579 h 4315326"/>
              <a:gd name="connsiteX8" fmla="*/ 2935705 w 4186989"/>
              <a:gd name="connsiteY8" fmla="*/ 2839452 h 4315326"/>
              <a:gd name="connsiteX9" fmla="*/ 3336758 w 4186989"/>
              <a:gd name="connsiteY9" fmla="*/ 3930315 h 4315326"/>
              <a:gd name="connsiteX10" fmla="*/ 2390273 w 4186989"/>
              <a:gd name="connsiteY10" fmla="*/ 3224463 h 4315326"/>
              <a:gd name="connsiteX11" fmla="*/ 2021305 w 4186989"/>
              <a:gd name="connsiteY11" fmla="*/ 4315326 h 4315326"/>
              <a:gd name="connsiteX12" fmla="*/ 1732547 w 4186989"/>
              <a:gd name="connsiteY12" fmla="*/ 3192379 h 4315326"/>
              <a:gd name="connsiteX13" fmla="*/ 737937 w 4186989"/>
              <a:gd name="connsiteY13" fmla="*/ 3898231 h 4315326"/>
              <a:gd name="connsiteX14" fmla="*/ 1171073 w 4186989"/>
              <a:gd name="connsiteY14" fmla="*/ 2791326 h 4315326"/>
              <a:gd name="connsiteX15" fmla="*/ 0 w 4186989"/>
              <a:gd name="connsiteY15" fmla="*/ 2759242 h 4315326"/>
              <a:gd name="connsiteX16" fmla="*/ 978568 w 4186989"/>
              <a:gd name="connsiteY16" fmla="*/ 2117558 h 4315326"/>
              <a:gd name="connsiteX17" fmla="*/ 16042 w 4186989"/>
              <a:gd name="connsiteY17" fmla="*/ 1427747 h 4315326"/>
              <a:gd name="connsiteX18" fmla="*/ 1187116 w 4186989"/>
              <a:gd name="connsiteY18" fmla="*/ 1491915 h 4315326"/>
              <a:gd name="connsiteX19" fmla="*/ 850231 w 4186989"/>
              <a:gd name="connsiteY19" fmla="*/ 368968 h 4315326"/>
              <a:gd name="connsiteX20" fmla="*/ 1780673 w 4186989"/>
              <a:gd name="connsiteY20" fmla="*/ 1074821 h 431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86989" h="4315326">
                <a:moveTo>
                  <a:pt x="1780673" y="1074821"/>
                </a:moveTo>
                <a:lnTo>
                  <a:pt x="2165684" y="0"/>
                </a:lnTo>
                <a:lnTo>
                  <a:pt x="2470484" y="1138989"/>
                </a:lnTo>
                <a:lnTo>
                  <a:pt x="3449052" y="417094"/>
                </a:lnTo>
                <a:lnTo>
                  <a:pt x="2999873" y="1556084"/>
                </a:lnTo>
                <a:lnTo>
                  <a:pt x="4186989" y="1524000"/>
                </a:lnTo>
                <a:lnTo>
                  <a:pt x="3208421" y="2181726"/>
                </a:lnTo>
                <a:lnTo>
                  <a:pt x="4170947" y="2887579"/>
                </a:lnTo>
                <a:lnTo>
                  <a:pt x="2935705" y="2839452"/>
                </a:lnTo>
                <a:lnTo>
                  <a:pt x="3336758" y="3930315"/>
                </a:lnTo>
                <a:lnTo>
                  <a:pt x="2390273" y="3224463"/>
                </a:lnTo>
                <a:lnTo>
                  <a:pt x="2021305" y="4315326"/>
                </a:lnTo>
                <a:lnTo>
                  <a:pt x="1732547" y="3192379"/>
                </a:lnTo>
                <a:lnTo>
                  <a:pt x="737937" y="3898231"/>
                </a:lnTo>
                <a:lnTo>
                  <a:pt x="1171073" y="2791326"/>
                </a:lnTo>
                <a:lnTo>
                  <a:pt x="0" y="2759242"/>
                </a:lnTo>
                <a:lnTo>
                  <a:pt x="978568" y="2117558"/>
                </a:lnTo>
                <a:lnTo>
                  <a:pt x="16042" y="1427747"/>
                </a:lnTo>
                <a:lnTo>
                  <a:pt x="1187116" y="1491915"/>
                </a:lnTo>
                <a:lnTo>
                  <a:pt x="850231" y="368968"/>
                </a:lnTo>
                <a:lnTo>
                  <a:pt x="1780673" y="1074821"/>
                </a:lnTo>
                <a:close/>
              </a:path>
            </a:pathLst>
          </a:cu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C898DB-F55A-934A-9D9A-DDC24CD719D7}"/>
              </a:ext>
            </a:extLst>
          </p:cNvPr>
          <p:cNvSpPr>
            <a:spLocks noGrp="1"/>
          </p:cNvSpPr>
          <p:nvPr>
            <p:ph type="title"/>
          </p:nvPr>
        </p:nvSpPr>
        <p:spPr>
          <a:xfrm>
            <a:off x="478324" y="99509"/>
            <a:ext cx="8229600" cy="836712"/>
          </a:xfrm>
        </p:spPr>
        <p:txBody>
          <a:bodyPr/>
          <a:lstStyle/>
          <a:p>
            <a:r>
              <a:rPr lang="en-US" dirty="0"/>
              <a:t>Extreme Programming Practices</a:t>
            </a:r>
          </a:p>
        </p:txBody>
      </p:sp>
      <p:sp>
        <p:nvSpPr>
          <p:cNvPr id="4" name="Slide Number Placeholder 3">
            <a:extLst>
              <a:ext uri="{FF2B5EF4-FFF2-40B4-BE49-F238E27FC236}">
                <a16:creationId xmlns:a16="http://schemas.microsoft.com/office/drawing/2014/main" id="{C93D4452-09D2-F340-BBAB-0957C5BB2929}"/>
              </a:ext>
            </a:extLst>
          </p:cNvPr>
          <p:cNvSpPr>
            <a:spLocks noGrp="1"/>
          </p:cNvSpPr>
          <p:nvPr>
            <p:ph type="sldNum" sz="quarter" idx="12"/>
          </p:nvPr>
        </p:nvSpPr>
        <p:spPr/>
        <p:txBody>
          <a:bodyPr/>
          <a:lstStyle/>
          <a:p>
            <a:pPr>
              <a:defRPr/>
            </a:pPr>
            <a:fld id="{E78C9E75-97FD-45D9-8ED3-955348887BB1}" type="slidenum">
              <a:rPr lang="zh-TW" altLang="en-US" smtClean="0"/>
              <a:pPr>
                <a:defRPr/>
              </a:pPr>
              <a:t>49</a:t>
            </a:fld>
            <a:endParaRPr lang="zh-TW" altLang="en-US"/>
          </a:p>
        </p:txBody>
      </p:sp>
      <p:sp>
        <p:nvSpPr>
          <p:cNvPr id="6" name="TextBox 5">
            <a:extLst>
              <a:ext uri="{FF2B5EF4-FFF2-40B4-BE49-F238E27FC236}">
                <a16:creationId xmlns:a16="http://schemas.microsoft.com/office/drawing/2014/main" id="{99F6481B-C7CD-3446-A9DE-8DF1D141785E}"/>
              </a:ext>
            </a:extLst>
          </p:cNvPr>
          <p:cNvSpPr txBox="1"/>
          <p:nvPr/>
        </p:nvSpPr>
        <p:spPr>
          <a:xfrm>
            <a:off x="5284639" y="734749"/>
            <a:ext cx="1600503" cy="707886"/>
          </a:xfrm>
          <a:prstGeom prst="rect">
            <a:avLst/>
          </a:prstGeom>
          <a:noFill/>
        </p:spPr>
        <p:txBody>
          <a:bodyPr wrap="none" rtlCol="0">
            <a:spAutoFit/>
          </a:bodyPr>
          <a:lstStyle/>
          <a:p>
            <a:pPr algn="ctr"/>
            <a:r>
              <a:rPr lang="en-US" sz="2000" b="1" dirty="0">
                <a:solidFill>
                  <a:srgbClr val="C00000"/>
                </a:solidFill>
                <a:latin typeface="Calibri" panose="020F0502020204030204" pitchFamily="34" charset="0"/>
                <a:cs typeface="Calibri" panose="020F0502020204030204" pitchFamily="34" charset="0"/>
              </a:rPr>
              <a:t>Test-first </a:t>
            </a:r>
            <a:br>
              <a:rPr lang="en-US" sz="2000" b="1" dirty="0">
                <a:solidFill>
                  <a:srgbClr val="C00000"/>
                </a:solidFill>
                <a:latin typeface="Calibri" panose="020F0502020204030204" pitchFamily="34" charset="0"/>
                <a:cs typeface="Calibri" panose="020F0502020204030204" pitchFamily="34" charset="0"/>
              </a:rPr>
            </a:br>
            <a:r>
              <a:rPr lang="en-US" sz="2000" b="1" dirty="0">
                <a:solidFill>
                  <a:srgbClr val="C00000"/>
                </a:solidFill>
                <a:latin typeface="Calibri" panose="020F0502020204030204" pitchFamily="34" charset="0"/>
                <a:cs typeface="Calibri" panose="020F0502020204030204" pitchFamily="34" charset="0"/>
              </a:rPr>
              <a:t>development</a:t>
            </a:r>
          </a:p>
        </p:txBody>
      </p:sp>
      <p:sp>
        <p:nvSpPr>
          <p:cNvPr id="7" name="TextBox 6">
            <a:extLst>
              <a:ext uri="{FF2B5EF4-FFF2-40B4-BE49-F238E27FC236}">
                <a16:creationId xmlns:a16="http://schemas.microsoft.com/office/drawing/2014/main" id="{121C9888-A564-2242-BCED-8670B37890F4}"/>
              </a:ext>
            </a:extLst>
          </p:cNvPr>
          <p:cNvSpPr txBox="1"/>
          <p:nvPr/>
        </p:nvSpPr>
        <p:spPr>
          <a:xfrm>
            <a:off x="6816081" y="1484784"/>
            <a:ext cx="1401923" cy="400110"/>
          </a:xfrm>
          <a:prstGeom prst="rect">
            <a:avLst/>
          </a:prstGeom>
          <a:noFill/>
        </p:spPr>
        <p:txBody>
          <a:bodyPr wrap="none" rtlCol="0">
            <a:spAutoFit/>
          </a:bodyPr>
          <a:lstStyle/>
          <a:p>
            <a:pPr algn="ctr"/>
            <a:r>
              <a:rPr lang="en-US" sz="2000" b="1" dirty="0">
                <a:solidFill>
                  <a:srgbClr val="C00000"/>
                </a:solidFill>
                <a:latin typeface="Calibri" panose="020F0502020204030204" pitchFamily="34" charset="0"/>
                <a:cs typeface="Calibri" panose="020F0502020204030204" pitchFamily="34" charset="0"/>
              </a:rPr>
              <a:t>Refactoring</a:t>
            </a:r>
          </a:p>
        </p:txBody>
      </p:sp>
      <p:sp>
        <p:nvSpPr>
          <p:cNvPr id="8" name="TextBox 7">
            <a:extLst>
              <a:ext uri="{FF2B5EF4-FFF2-40B4-BE49-F238E27FC236}">
                <a16:creationId xmlns:a16="http://schemas.microsoft.com/office/drawing/2014/main" id="{1F26A140-A9C7-B84F-91AD-36CC99DEA9AF}"/>
              </a:ext>
            </a:extLst>
          </p:cNvPr>
          <p:cNvSpPr txBox="1"/>
          <p:nvPr/>
        </p:nvSpPr>
        <p:spPr>
          <a:xfrm>
            <a:off x="8025808" y="2667045"/>
            <a:ext cx="1197662" cy="707886"/>
          </a:xfrm>
          <a:prstGeom prst="rect">
            <a:avLst/>
          </a:prstGeom>
          <a:noFill/>
        </p:spPr>
        <p:txBody>
          <a:bodyPr wrap="square" rtlCol="0">
            <a:spAutoFit/>
          </a:bodyPr>
          <a:lstStyle/>
          <a:p>
            <a:pPr algn="ctr"/>
            <a:r>
              <a:rPr lang="en-US" sz="2000" b="1" dirty="0">
                <a:solidFill>
                  <a:srgbClr val="C00000"/>
                </a:solidFill>
                <a:latin typeface="Calibri" panose="020F0502020204030204" pitchFamily="34" charset="0"/>
                <a:cs typeface="Calibri" panose="020F0502020204030204" pitchFamily="34" charset="0"/>
              </a:rPr>
              <a:t>Small releases</a:t>
            </a:r>
          </a:p>
        </p:txBody>
      </p:sp>
      <p:sp>
        <p:nvSpPr>
          <p:cNvPr id="9" name="TextBox 8">
            <a:extLst>
              <a:ext uri="{FF2B5EF4-FFF2-40B4-BE49-F238E27FC236}">
                <a16:creationId xmlns:a16="http://schemas.microsoft.com/office/drawing/2014/main" id="{25F8A442-52FD-BA42-9F6D-3A098C51CD2F}"/>
              </a:ext>
            </a:extLst>
          </p:cNvPr>
          <p:cNvSpPr txBox="1"/>
          <p:nvPr/>
        </p:nvSpPr>
        <p:spPr>
          <a:xfrm>
            <a:off x="3405049" y="1322944"/>
            <a:ext cx="1398973" cy="707886"/>
          </a:xfrm>
          <a:prstGeom prst="rect">
            <a:avLst/>
          </a:prstGeom>
          <a:noFill/>
        </p:spPr>
        <p:txBody>
          <a:bodyPr wrap="none" rtlCol="0">
            <a:spAutoFit/>
          </a:bodyPr>
          <a:lstStyle/>
          <a:p>
            <a:pPr algn="ctr"/>
            <a:r>
              <a:rPr lang="en-US" sz="2000" b="1" dirty="0">
                <a:solidFill>
                  <a:srgbClr val="C00000"/>
                </a:solidFill>
                <a:latin typeface="Calibri" panose="020F0502020204030204" pitchFamily="34" charset="0"/>
                <a:cs typeface="Calibri" panose="020F0502020204030204" pitchFamily="34" charset="0"/>
              </a:rPr>
              <a:t>Continuous</a:t>
            </a:r>
            <a:br>
              <a:rPr lang="en-US" sz="2000" b="1" dirty="0">
                <a:solidFill>
                  <a:srgbClr val="C00000"/>
                </a:solidFill>
                <a:latin typeface="Calibri" panose="020F0502020204030204" pitchFamily="34" charset="0"/>
                <a:cs typeface="Calibri" panose="020F0502020204030204" pitchFamily="34" charset="0"/>
              </a:rPr>
            </a:br>
            <a:r>
              <a:rPr lang="en-US" sz="2000" b="1" dirty="0">
                <a:solidFill>
                  <a:srgbClr val="C00000"/>
                </a:solidFill>
                <a:latin typeface="Calibri" panose="020F0502020204030204" pitchFamily="34" charset="0"/>
                <a:cs typeface="Calibri" panose="020F0502020204030204" pitchFamily="34" charset="0"/>
              </a:rPr>
              <a:t>integration</a:t>
            </a:r>
          </a:p>
        </p:txBody>
      </p:sp>
      <p:sp>
        <p:nvSpPr>
          <p:cNvPr id="10" name="TextBox 9">
            <a:extLst>
              <a:ext uri="{FF2B5EF4-FFF2-40B4-BE49-F238E27FC236}">
                <a16:creationId xmlns:a16="http://schemas.microsoft.com/office/drawing/2014/main" id="{55529C89-DE6C-524F-A879-6E19A3973E33}"/>
              </a:ext>
            </a:extLst>
          </p:cNvPr>
          <p:cNvSpPr txBox="1"/>
          <p:nvPr/>
        </p:nvSpPr>
        <p:spPr>
          <a:xfrm>
            <a:off x="2551127" y="2456913"/>
            <a:ext cx="1523430" cy="707886"/>
          </a:xfrm>
          <a:prstGeom prst="rect">
            <a:avLst/>
          </a:prstGeom>
          <a:noFill/>
        </p:spPr>
        <p:txBody>
          <a:bodyPr wrap="none" rtlCol="0">
            <a:spAutoFit/>
          </a:bodyPr>
          <a:lstStyle/>
          <a:p>
            <a:pPr algn="ctr"/>
            <a:r>
              <a:rPr lang="en-US" sz="2000" b="1" dirty="0">
                <a:solidFill>
                  <a:srgbClr val="C00000"/>
                </a:solidFill>
                <a:latin typeface="Calibri" panose="020F0502020204030204" pitchFamily="34" charset="0"/>
                <a:cs typeface="Calibri" panose="020F0502020204030204" pitchFamily="34" charset="0"/>
              </a:rPr>
              <a:t>Incremental </a:t>
            </a:r>
            <a:br>
              <a:rPr lang="en-US" sz="2000" b="1" dirty="0">
                <a:solidFill>
                  <a:srgbClr val="C00000"/>
                </a:solidFill>
                <a:latin typeface="Calibri" panose="020F0502020204030204" pitchFamily="34" charset="0"/>
                <a:cs typeface="Calibri" panose="020F0502020204030204" pitchFamily="34" charset="0"/>
              </a:rPr>
            </a:br>
            <a:r>
              <a:rPr lang="en-US" sz="2000" b="1" dirty="0">
                <a:solidFill>
                  <a:srgbClr val="C00000"/>
                </a:solidFill>
                <a:latin typeface="Calibri" panose="020F0502020204030204" pitchFamily="34" charset="0"/>
                <a:cs typeface="Calibri" panose="020F0502020204030204" pitchFamily="34" charset="0"/>
              </a:rPr>
              <a:t>planning</a:t>
            </a:r>
          </a:p>
        </p:txBody>
      </p:sp>
      <p:sp>
        <p:nvSpPr>
          <p:cNvPr id="11" name="TextBox 10">
            <a:extLst>
              <a:ext uri="{FF2B5EF4-FFF2-40B4-BE49-F238E27FC236}">
                <a16:creationId xmlns:a16="http://schemas.microsoft.com/office/drawing/2014/main" id="{39E71CF4-F656-1749-BE53-9CE4A5BEF36C}"/>
              </a:ext>
            </a:extLst>
          </p:cNvPr>
          <p:cNvSpPr txBox="1"/>
          <p:nvPr/>
        </p:nvSpPr>
        <p:spPr>
          <a:xfrm>
            <a:off x="2630335" y="3849343"/>
            <a:ext cx="1309526" cy="707886"/>
          </a:xfrm>
          <a:prstGeom prst="rect">
            <a:avLst/>
          </a:prstGeom>
          <a:noFill/>
        </p:spPr>
        <p:txBody>
          <a:bodyPr wrap="none" rtlCol="0">
            <a:spAutoFit/>
          </a:bodyPr>
          <a:lstStyle/>
          <a:p>
            <a:pPr algn="ctr"/>
            <a:r>
              <a:rPr lang="en-US" sz="2000" b="1" dirty="0">
                <a:solidFill>
                  <a:schemeClr val="accent1"/>
                </a:solidFill>
                <a:latin typeface="Calibri" panose="020F0502020204030204" pitchFamily="34" charset="0"/>
                <a:cs typeface="Calibri" panose="020F0502020204030204" pitchFamily="34" charset="0"/>
              </a:rPr>
              <a:t>Collective </a:t>
            </a:r>
            <a:br>
              <a:rPr lang="en-US" sz="2000" b="1" dirty="0">
                <a:solidFill>
                  <a:schemeClr val="accent1"/>
                </a:solidFill>
                <a:latin typeface="Calibri" panose="020F0502020204030204" pitchFamily="34" charset="0"/>
                <a:cs typeface="Calibri" panose="020F0502020204030204" pitchFamily="34" charset="0"/>
              </a:rPr>
            </a:br>
            <a:r>
              <a:rPr lang="en-US" sz="2000" b="1" dirty="0">
                <a:solidFill>
                  <a:schemeClr val="accent1"/>
                </a:solidFill>
                <a:latin typeface="Calibri" panose="020F0502020204030204" pitchFamily="34" charset="0"/>
                <a:cs typeface="Calibri" panose="020F0502020204030204" pitchFamily="34" charset="0"/>
              </a:rPr>
              <a:t>ownership</a:t>
            </a:r>
          </a:p>
        </p:txBody>
      </p:sp>
      <p:sp>
        <p:nvSpPr>
          <p:cNvPr id="12" name="TextBox 11">
            <a:extLst>
              <a:ext uri="{FF2B5EF4-FFF2-40B4-BE49-F238E27FC236}">
                <a16:creationId xmlns:a16="http://schemas.microsoft.com/office/drawing/2014/main" id="{DB5CB5A9-13E6-6D44-BE33-1202A13B8DFD}"/>
              </a:ext>
            </a:extLst>
          </p:cNvPr>
          <p:cNvSpPr txBox="1"/>
          <p:nvPr/>
        </p:nvSpPr>
        <p:spPr>
          <a:xfrm>
            <a:off x="3493187" y="5142678"/>
            <a:ext cx="1621791" cy="707886"/>
          </a:xfrm>
          <a:prstGeom prst="rect">
            <a:avLst/>
          </a:prstGeom>
          <a:noFill/>
        </p:spPr>
        <p:txBody>
          <a:bodyPr wrap="none" rtlCol="0">
            <a:spAutoFit/>
          </a:bodyPr>
          <a:lstStyle/>
          <a:p>
            <a:pPr algn="ctr"/>
            <a:r>
              <a:rPr lang="en-US" sz="2000" b="1" dirty="0">
                <a:solidFill>
                  <a:schemeClr val="accent1"/>
                </a:solidFill>
                <a:latin typeface="Calibri" panose="020F0502020204030204" pitchFamily="34" charset="0"/>
                <a:cs typeface="Calibri" panose="020F0502020204030204" pitchFamily="34" charset="0"/>
              </a:rPr>
              <a:t>Pair </a:t>
            </a:r>
            <a:br>
              <a:rPr lang="en-US" sz="2000" b="1" dirty="0">
                <a:solidFill>
                  <a:schemeClr val="accent1"/>
                </a:solidFill>
                <a:latin typeface="Calibri" panose="020F0502020204030204" pitchFamily="34" charset="0"/>
                <a:cs typeface="Calibri" panose="020F0502020204030204" pitchFamily="34" charset="0"/>
              </a:rPr>
            </a:br>
            <a:r>
              <a:rPr lang="en-US" sz="2000" b="1" dirty="0">
                <a:solidFill>
                  <a:schemeClr val="accent1"/>
                </a:solidFill>
                <a:latin typeface="Calibri" panose="020F0502020204030204" pitchFamily="34" charset="0"/>
                <a:cs typeface="Calibri" panose="020F0502020204030204" pitchFamily="34" charset="0"/>
              </a:rPr>
              <a:t>programming</a:t>
            </a:r>
          </a:p>
        </p:txBody>
      </p:sp>
      <p:sp>
        <p:nvSpPr>
          <p:cNvPr id="13" name="TextBox 12">
            <a:extLst>
              <a:ext uri="{FF2B5EF4-FFF2-40B4-BE49-F238E27FC236}">
                <a16:creationId xmlns:a16="http://schemas.microsoft.com/office/drawing/2014/main" id="{0BA29631-A546-2043-9EE6-D597238BD418}"/>
              </a:ext>
            </a:extLst>
          </p:cNvPr>
          <p:cNvSpPr txBox="1"/>
          <p:nvPr/>
        </p:nvSpPr>
        <p:spPr>
          <a:xfrm>
            <a:off x="5216114" y="5843633"/>
            <a:ext cx="1471301" cy="707886"/>
          </a:xfrm>
          <a:prstGeom prst="rect">
            <a:avLst/>
          </a:prstGeom>
          <a:noFill/>
        </p:spPr>
        <p:txBody>
          <a:bodyPr wrap="none" rtlCol="0">
            <a:spAutoFit/>
          </a:bodyPr>
          <a:lstStyle/>
          <a:p>
            <a:pPr algn="ctr"/>
            <a:r>
              <a:rPr lang="en-US" sz="2000" b="1" dirty="0">
                <a:solidFill>
                  <a:schemeClr val="accent1"/>
                </a:solidFill>
                <a:latin typeface="Calibri" panose="020F0502020204030204" pitchFamily="34" charset="0"/>
                <a:cs typeface="Calibri" panose="020F0502020204030204" pitchFamily="34" charset="0"/>
              </a:rPr>
              <a:t>Sustainable </a:t>
            </a:r>
            <a:br>
              <a:rPr lang="en-US" sz="2000" b="1" dirty="0">
                <a:solidFill>
                  <a:schemeClr val="accent1"/>
                </a:solidFill>
                <a:latin typeface="Calibri" panose="020F0502020204030204" pitchFamily="34" charset="0"/>
                <a:cs typeface="Calibri" panose="020F0502020204030204" pitchFamily="34" charset="0"/>
              </a:rPr>
            </a:br>
            <a:r>
              <a:rPr lang="en-US" sz="2000" b="1" dirty="0">
                <a:solidFill>
                  <a:schemeClr val="accent1"/>
                </a:solidFill>
                <a:latin typeface="Calibri" panose="020F0502020204030204" pitchFamily="34" charset="0"/>
                <a:cs typeface="Calibri" panose="020F0502020204030204" pitchFamily="34" charset="0"/>
              </a:rPr>
              <a:t>pace</a:t>
            </a:r>
          </a:p>
        </p:txBody>
      </p:sp>
      <p:sp>
        <p:nvSpPr>
          <p:cNvPr id="14" name="TextBox 13">
            <a:extLst>
              <a:ext uri="{FF2B5EF4-FFF2-40B4-BE49-F238E27FC236}">
                <a16:creationId xmlns:a16="http://schemas.microsoft.com/office/drawing/2014/main" id="{98A4FB0B-173A-DE44-98DE-F8AA5D8DC872}"/>
              </a:ext>
            </a:extLst>
          </p:cNvPr>
          <p:cNvSpPr txBox="1"/>
          <p:nvPr/>
        </p:nvSpPr>
        <p:spPr>
          <a:xfrm>
            <a:off x="7292425" y="5180918"/>
            <a:ext cx="1182761" cy="707886"/>
          </a:xfrm>
          <a:prstGeom prst="rect">
            <a:avLst/>
          </a:prstGeom>
          <a:noFill/>
        </p:spPr>
        <p:txBody>
          <a:bodyPr wrap="none" rtlCol="0">
            <a:spAutoFit/>
          </a:bodyPr>
          <a:lstStyle/>
          <a:p>
            <a:pPr algn="ctr"/>
            <a:r>
              <a:rPr lang="en-US" sz="2000" b="1" dirty="0">
                <a:solidFill>
                  <a:schemeClr val="accent1"/>
                </a:solidFill>
                <a:latin typeface="Calibri" panose="020F0502020204030204" pitchFamily="34" charset="0"/>
                <a:cs typeface="Calibri" panose="020F0502020204030204" pitchFamily="34" charset="0"/>
              </a:rPr>
              <a:t>On-site </a:t>
            </a:r>
            <a:br>
              <a:rPr lang="en-US" sz="2000" b="1" dirty="0">
                <a:solidFill>
                  <a:schemeClr val="accent1"/>
                </a:solidFill>
                <a:latin typeface="Calibri" panose="020F0502020204030204" pitchFamily="34" charset="0"/>
                <a:cs typeface="Calibri" panose="020F0502020204030204" pitchFamily="34" charset="0"/>
              </a:rPr>
            </a:br>
            <a:r>
              <a:rPr lang="en-US" sz="2000" b="1" dirty="0">
                <a:solidFill>
                  <a:schemeClr val="accent1"/>
                </a:solidFill>
                <a:latin typeface="Calibri" panose="020F0502020204030204" pitchFamily="34" charset="0"/>
                <a:cs typeface="Calibri" panose="020F0502020204030204" pitchFamily="34" charset="0"/>
              </a:rPr>
              <a:t>customer</a:t>
            </a:r>
          </a:p>
        </p:txBody>
      </p:sp>
      <p:sp>
        <p:nvSpPr>
          <p:cNvPr id="15" name="TextBox 14">
            <a:extLst>
              <a:ext uri="{FF2B5EF4-FFF2-40B4-BE49-F238E27FC236}">
                <a16:creationId xmlns:a16="http://schemas.microsoft.com/office/drawing/2014/main" id="{F9568308-9F23-B740-A97F-759D2EFD3236}"/>
              </a:ext>
            </a:extLst>
          </p:cNvPr>
          <p:cNvSpPr txBox="1"/>
          <p:nvPr/>
        </p:nvSpPr>
        <p:spPr>
          <a:xfrm>
            <a:off x="8073922" y="4010171"/>
            <a:ext cx="907621" cy="707886"/>
          </a:xfrm>
          <a:prstGeom prst="rect">
            <a:avLst/>
          </a:prstGeom>
          <a:noFill/>
        </p:spPr>
        <p:txBody>
          <a:bodyPr wrap="none" rtlCol="0">
            <a:spAutoFit/>
          </a:bodyPr>
          <a:lstStyle/>
          <a:p>
            <a:pPr algn="ctr"/>
            <a:r>
              <a:rPr lang="en-US" sz="2000" b="1" dirty="0">
                <a:solidFill>
                  <a:schemeClr val="accent1"/>
                </a:solidFill>
                <a:latin typeface="Calibri" panose="020F0502020204030204" pitchFamily="34" charset="0"/>
                <a:cs typeface="Calibri" panose="020F0502020204030204" pitchFamily="34" charset="0"/>
              </a:rPr>
              <a:t>Simple</a:t>
            </a:r>
            <a:br>
              <a:rPr lang="en-US" sz="2000" b="1" dirty="0">
                <a:solidFill>
                  <a:schemeClr val="accent1"/>
                </a:solidFill>
                <a:latin typeface="Calibri" panose="020F0502020204030204" pitchFamily="34" charset="0"/>
                <a:cs typeface="Calibri" panose="020F0502020204030204" pitchFamily="34" charset="0"/>
              </a:rPr>
            </a:br>
            <a:r>
              <a:rPr lang="en-US" sz="2000" b="1" dirty="0">
                <a:solidFill>
                  <a:schemeClr val="accent1"/>
                </a:solidFill>
                <a:latin typeface="Calibri" panose="020F0502020204030204" pitchFamily="34" charset="0"/>
                <a:cs typeface="Calibri" panose="020F0502020204030204" pitchFamily="34" charset="0"/>
              </a:rPr>
              <a:t>design</a:t>
            </a:r>
          </a:p>
        </p:txBody>
      </p:sp>
      <p:sp>
        <p:nvSpPr>
          <p:cNvPr id="16" name="TextBox 15">
            <a:extLst>
              <a:ext uri="{FF2B5EF4-FFF2-40B4-BE49-F238E27FC236}">
                <a16:creationId xmlns:a16="http://schemas.microsoft.com/office/drawing/2014/main" id="{32DE5A39-2D13-264A-80EF-E51184CB5EEF}"/>
              </a:ext>
            </a:extLst>
          </p:cNvPr>
          <p:cNvSpPr txBox="1"/>
          <p:nvPr/>
        </p:nvSpPr>
        <p:spPr>
          <a:xfrm>
            <a:off x="4840065" y="2878069"/>
            <a:ext cx="2337178" cy="1477328"/>
          </a:xfrm>
          <a:prstGeom prst="rect">
            <a:avLst/>
          </a:prstGeom>
          <a:noFill/>
        </p:spPr>
        <p:txBody>
          <a:bodyPr wrap="none" rtlCol="0">
            <a:spAutoFit/>
          </a:bodyPr>
          <a:lstStyle/>
          <a:p>
            <a:pPr algn="ctr"/>
            <a:r>
              <a:rPr lang="en-US" sz="3000" b="1" dirty="0">
                <a:solidFill>
                  <a:srgbClr val="C00000"/>
                </a:solidFill>
                <a:latin typeface="Calibri" panose="020F0502020204030204" pitchFamily="34" charset="0"/>
                <a:cs typeface="Calibri" panose="020F0502020204030204" pitchFamily="34" charset="0"/>
              </a:rPr>
              <a:t>Extreme </a:t>
            </a:r>
            <a:br>
              <a:rPr lang="en-US" sz="3000" b="1" dirty="0">
                <a:solidFill>
                  <a:srgbClr val="C00000"/>
                </a:solidFill>
                <a:latin typeface="Calibri" panose="020F0502020204030204" pitchFamily="34" charset="0"/>
                <a:cs typeface="Calibri" panose="020F0502020204030204" pitchFamily="34" charset="0"/>
              </a:rPr>
            </a:br>
            <a:r>
              <a:rPr lang="en-US" sz="3000" b="1" dirty="0">
                <a:solidFill>
                  <a:srgbClr val="C00000"/>
                </a:solidFill>
                <a:latin typeface="Calibri" panose="020F0502020204030204" pitchFamily="34" charset="0"/>
                <a:cs typeface="Calibri" panose="020F0502020204030204" pitchFamily="34" charset="0"/>
              </a:rPr>
              <a:t>Programming</a:t>
            </a:r>
            <a:br>
              <a:rPr lang="en-US" sz="3000" b="1" dirty="0">
                <a:solidFill>
                  <a:srgbClr val="C00000"/>
                </a:solidFill>
                <a:latin typeface="Calibri" panose="020F0502020204030204" pitchFamily="34" charset="0"/>
                <a:cs typeface="Calibri" panose="020F0502020204030204" pitchFamily="34" charset="0"/>
              </a:rPr>
            </a:br>
            <a:r>
              <a:rPr lang="en-US" sz="3000" b="1" dirty="0">
                <a:solidFill>
                  <a:srgbClr val="C00000"/>
                </a:solidFill>
                <a:latin typeface="Calibri" panose="020F0502020204030204" pitchFamily="34" charset="0"/>
                <a:cs typeface="Calibri" panose="020F0502020204030204" pitchFamily="34" charset="0"/>
              </a:rPr>
              <a:t>(XP)</a:t>
            </a:r>
          </a:p>
        </p:txBody>
      </p:sp>
    </p:spTree>
    <p:extLst>
      <p:ext uri="{BB962C8B-B14F-4D97-AF65-F5344CB8AC3E}">
        <p14:creationId xmlns:p14="http://schemas.microsoft.com/office/powerpoint/2010/main" val="2249090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 Concepts</a:t>
            </a:r>
            <a:endParaRPr lang="en-US" dirty="0"/>
          </a:p>
        </p:txBody>
      </p:sp>
      <p:sp>
        <p:nvSpPr>
          <p:cNvPr id="3" name="Content Placeholder 2"/>
          <p:cNvSpPr>
            <a:spLocks noGrp="1"/>
          </p:cNvSpPr>
          <p:nvPr>
            <p:ph idx="1"/>
          </p:nvPr>
        </p:nvSpPr>
        <p:spPr/>
        <p:txBody>
          <a:bodyPr>
            <a:normAutofit/>
          </a:bodyPr>
          <a:lstStyle/>
          <a:p>
            <a:r>
              <a:rPr lang="en-US" dirty="0" smtClean="0"/>
              <a:t>Process</a:t>
            </a:r>
            <a:endParaRPr lang="en-US" dirty="0"/>
          </a:p>
          <a:p>
            <a:pPr lvl="1"/>
            <a:r>
              <a:rPr lang="en-US" dirty="0" smtClean="0"/>
              <a:t>A </a:t>
            </a:r>
            <a:r>
              <a:rPr lang="en-US" dirty="0"/>
              <a:t>collection of work activities, actions and tasks that are </a:t>
            </a:r>
            <a:r>
              <a:rPr lang="en-US" dirty="0" smtClean="0"/>
              <a:t>performed when </a:t>
            </a:r>
            <a:r>
              <a:rPr lang="en-US" dirty="0"/>
              <a:t>some work product is to be </a:t>
            </a:r>
            <a:r>
              <a:rPr lang="en-US" dirty="0" smtClean="0"/>
              <a:t>created</a:t>
            </a:r>
            <a:endParaRPr lang="en-US" dirty="0"/>
          </a:p>
          <a:p>
            <a:r>
              <a:rPr lang="en-US" dirty="0" smtClean="0"/>
              <a:t>Process </a:t>
            </a:r>
            <a:r>
              <a:rPr lang="en-US" dirty="0"/>
              <a:t>Model or Life Cycle</a:t>
            </a:r>
          </a:p>
          <a:p>
            <a:pPr lvl="1"/>
            <a:r>
              <a:rPr lang="en-US" dirty="0" smtClean="0"/>
              <a:t>An </a:t>
            </a:r>
            <a:r>
              <a:rPr lang="en-US" dirty="0"/>
              <a:t>abstract description of a software process that presents </a:t>
            </a:r>
            <a:r>
              <a:rPr lang="en-US" dirty="0" smtClean="0"/>
              <a:t>one view </a:t>
            </a:r>
            <a:r>
              <a:rPr lang="en-US" dirty="0"/>
              <a:t>of that </a:t>
            </a:r>
            <a:r>
              <a:rPr lang="en-US" dirty="0" smtClean="0"/>
              <a:t>process </a:t>
            </a:r>
            <a:endParaRPr lang="en-US" dirty="0"/>
          </a:p>
          <a:p>
            <a:pPr lvl="1"/>
            <a:r>
              <a:rPr lang="en-US" dirty="0" smtClean="0"/>
              <a:t>Waterfall</a:t>
            </a:r>
            <a:r>
              <a:rPr lang="en-US" dirty="0"/>
              <a:t>, Iterative, Spiral, Evolutionary, etc.</a:t>
            </a:r>
          </a:p>
          <a:p>
            <a:r>
              <a:rPr lang="en-US" dirty="0" smtClean="0"/>
              <a:t>Process </a:t>
            </a:r>
            <a:r>
              <a:rPr lang="en-US" dirty="0"/>
              <a:t>Methodology or Methodology</a:t>
            </a:r>
          </a:p>
          <a:p>
            <a:pPr lvl="1"/>
            <a:r>
              <a:rPr lang="en-US" dirty="0" smtClean="0"/>
              <a:t>Instantiations </a:t>
            </a:r>
            <a:r>
              <a:rPr lang="en-US" dirty="0"/>
              <a:t>of process models – tend to be prescriptive.</a:t>
            </a:r>
          </a:p>
          <a:p>
            <a:pPr lvl="1"/>
            <a:r>
              <a:rPr lang="en-US" dirty="0" smtClean="0"/>
              <a:t>The </a:t>
            </a:r>
            <a:r>
              <a:rPr lang="en-US" dirty="0"/>
              <a:t>conventions that a group agrees to – “How we work </a:t>
            </a:r>
            <a:r>
              <a:rPr lang="en-US" dirty="0" smtClean="0"/>
              <a:t>around here”</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5</a:t>
            </a:fld>
            <a:endParaRPr lang="en-US" dirty="0"/>
          </a:p>
        </p:txBody>
      </p:sp>
    </p:spTree>
    <p:extLst>
      <p:ext uri="{BB962C8B-B14F-4D97-AF65-F5344CB8AC3E}">
        <p14:creationId xmlns:p14="http://schemas.microsoft.com/office/powerpoint/2010/main" val="13765557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E0824-9972-D14C-A327-9A28C5CE8A9D}"/>
              </a:ext>
            </a:extLst>
          </p:cNvPr>
          <p:cNvSpPr>
            <a:spLocks noGrp="1"/>
          </p:cNvSpPr>
          <p:nvPr>
            <p:ph type="title"/>
          </p:nvPr>
        </p:nvSpPr>
        <p:spPr/>
        <p:txBody>
          <a:bodyPr/>
          <a:lstStyle/>
          <a:p>
            <a:r>
              <a:rPr lang="en-US" dirty="0"/>
              <a:t>Widely adopted XP practices</a:t>
            </a:r>
          </a:p>
        </p:txBody>
      </p:sp>
      <p:sp>
        <p:nvSpPr>
          <p:cNvPr id="3" name="Content Placeholder 2">
            <a:extLst>
              <a:ext uri="{FF2B5EF4-FFF2-40B4-BE49-F238E27FC236}">
                <a16:creationId xmlns:a16="http://schemas.microsoft.com/office/drawing/2014/main" id="{D2FB56D2-8D07-BF48-B6F0-F8FF967251C7}"/>
              </a:ext>
            </a:extLst>
          </p:cNvPr>
          <p:cNvSpPr>
            <a:spLocks noGrp="1"/>
          </p:cNvSpPr>
          <p:nvPr>
            <p:ph idx="1"/>
          </p:nvPr>
        </p:nvSpPr>
        <p:spPr/>
        <p:txBody>
          <a:bodyPr/>
          <a:lstStyle/>
          <a:p>
            <a:r>
              <a:rPr lang="en-US" dirty="0">
                <a:solidFill>
                  <a:srgbClr val="C00000"/>
                </a:solidFill>
              </a:rPr>
              <a:t>Incremental planning/user stories</a:t>
            </a:r>
          </a:p>
          <a:p>
            <a:pPr lvl="1"/>
            <a:r>
              <a:rPr lang="en-US" dirty="0"/>
              <a:t>There is no ‘grand plan’ for the system. Instead, what needs to be implemented (the requirements) in each increment are established in discussions with a customer representative. </a:t>
            </a:r>
          </a:p>
          <a:p>
            <a:pPr lvl="1"/>
            <a:r>
              <a:rPr lang="en-US" dirty="0"/>
              <a:t>The requirements are written as user stories. </a:t>
            </a:r>
          </a:p>
          <a:p>
            <a:pPr lvl="1"/>
            <a:r>
              <a:rPr lang="en-US" dirty="0"/>
              <a:t>The stories to be included in a release are determined by the time available and their relative priority. 		</a:t>
            </a:r>
          </a:p>
        </p:txBody>
      </p:sp>
      <p:sp>
        <p:nvSpPr>
          <p:cNvPr id="4" name="Slide Number Placeholder 3">
            <a:extLst>
              <a:ext uri="{FF2B5EF4-FFF2-40B4-BE49-F238E27FC236}">
                <a16:creationId xmlns:a16="http://schemas.microsoft.com/office/drawing/2014/main" id="{769CEA88-52EC-EE41-AD9A-4A7849661376}"/>
              </a:ext>
            </a:extLst>
          </p:cNvPr>
          <p:cNvSpPr>
            <a:spLocks noGrp="1"/>
          </p:cNvSpPr>
          <p:nvPr>
            <p:ph type="sldNum" sz="quarter" idx="12"/>
          </p:nvPr>
        </p:nvSpPr>
        <p:spPr/>
        <p:txBody>
          <a:bodyPr/>
          <a:lstStyle/>
          <a:p>
            <a:pPr>
              <a:defRPr/>
            </a:pPr>
            <a:fld id="{E78C9E75-97FD-45D9-8ED3-955348887BB1}" type="slidenum">
              <a:rPr lang="zh-TW" altLang="en-US" smtClean="0"/>
              <a:pPr>
                <a:defRPr/>
              </a:pPr>
              <a:t>50</a:t>
            </a:fld>
            <a:endParaRPr lang="zh-TW" altLang="en-US"/>
          </a:p>
        </p:txBody>
      </p:sp>
    </p:spTree>
    <p:extLst>
      <p:ext uri="{BB962C8B-B14F-4D97-AF65-F5344CB8AC3E}">
        <p14:creationId xmlns:p14="http://schemas.microsoft.com/office/powerpoint/2010/main" val="2542839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E0824-9972-D14C-A327-9A28C5CE8A9D}"/>
              </a:ext>
            </a:extLst>
          </p:cNvPr>
          <p:cNvSpPr>
            <a:spLocks noGrp="1"/>
          </p:cNvSpPr>
          <p:nvPr>
            <p:ph type="title"/>
          </p:nvPr>
        </p:nvSpPr>
        <p:spPr/>
        <p:txBody>
          <a:bodyPr/>
          <a:lstStyle/>
          <a:p>
            <a:r>
              <a:rPr lang="en-US" dirty="0"/>
              <a:t>Widely adopted XP practices</a:t>
            </a:r>
          </a:p>
        </p:txBody>
      </p:sp>
      <p:sp>
        <p:nvSpPr>
          <p:cNvPr id="3" name="Content Placeholder 2">
            <a:extLst>
              <a:ext uri="{FF2B5EF4-FFF2-40B4-BE49-F238E27FC236}">
                <a16:creationId xmlns:a16="http://schemas.microsoft.com/office/drawing/2014/main" id="{D2FB56D2-8D07-BF48-B6F0-F8FF967251C7}"/>
              </a:ext>
            </a:extLst>
          </p:cNvPr>
          <p:cNvSpPr>
            <a:spLocks noGrp="1"/>
          </p:cNvSpPr>
          <p:nvPr>
            <p:ph idx="1"/>
          </p:nvPr>
        </p:nvSpPr>
        <p:spPr/>
        <p:txBody>
          <a:bodyPr/>
          <a:lstStyle/>
          <a:p>
            <a:r>
              <a:rPr lang="en-US" dirty="0">
                <a:solidFill>
                  <a:srgbClr val="C00000"/>
                </a:solidFill>
              </a:rPr>
              <a:t>Small releases</a:t>
            </a:r>
          </a:p>
          <a:p>
            <a:pPr lvl="1"/>
            <a:r>
              <a:rPr lang="en-US" dirty="0"/>
              <a:t>The minimal useful set of functionality that provides business value is developed first.</a:t>
            </a:r>
          </a:p>
          <a:p>
            <a:pPr lvl="1"/>
            <a:r>
              <a:rPr lang="en-US" dirty="0"/>
              <a:t>Releases of the system are frequent and incrementally add functionality to the previous release.		</a:t>
            </a:r>
          </a:p>
        </p:txBody>
      </p:sp>
      <p:sp>
        <p:nvSpPr>
          <p:cNvPr id="4" name="Slide Number Placeholder 3">
            <a:extLst>
              <a:ext uri="{FF2B5EF4-FFF2-40B4-BE49-F238E27FC236}">
                <a16:creationId xmlns:a16="http://schemas.microsoft.com/office/drawing/2014/main" id="{769CEA88-52EC-EE41-AD9A-4A7849661376}"/>
              </a:ext>
            </a:extLst>
          </p:cNvPr>
          <p:cNvSpPr>
            <a:spLocks noGrp="1"/>
          </p:cNvSpPr>
          <p:nvPr>
            <p:ph type="sldNum" sz="quarter" idx="12"/>
          </p:nvPr>
        </p:nvSpPr>
        <p:spPr/>
        <p:txBody>
          <a:bodyPr/>
          <a:lstStyle/>
          <a:p>
            <a:pPr>
              <a:defRPr/>
            </a:pPr>
            <a:fld id="{E78C9E75-97FD-45D9-8ED3-955348887BB1}" type="slidenum">
              <a:rPr lang="zh-TW" altLang="en-US" smtClean="0"/>
              <a:pPr>
                <a:defRPr/>
              </a:pPr>
              <a:t>51</a:t>
            </a:fld>
            <a:endParaRPr lang="zh-TW" altLang="en-US"/>
          </a:p>
        </p:txBody>
      </p:sp>
    </p:spTree>
    <p:extLst>
      <p:ext uri="{BB962C8B-B14F-4D97-AF65-F5344CB8AC3E}">
        <p14:creationId xmlns:p14="http://schemas.microsoft.com/office/powerpoint/2010/main" val="7825787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E0824-9972-D14C-A327-9A28C5CE8A9D}"/>
              </a:ext>
            </a:extLst>
          </p:cNvPr>
          <p:cNvSpPr>
            <a:spLocks noGrp="1"/>
          </p:cNvSpPr>
          <p:nvPr>
            <p:ph type="title"/>
          </p:nvPr>
        </p:nvSpPr>
        <p:spPr/>
        <p:txBody>
          <a:bodyPr/>
          <a:lstStyle/>
          <a:p>
            <a:r>
              <a:rPr lang="en-US" dirty="0"/>
              <a:t>Widely adopted XP practices</a:t>
            </a:r>
          </a:p>
        </p:txBody>
      </p:sp>
      <p:sp>
        <p:nvSpPr>
          <p:cNvPr id="3" name="Content Placeholder 2">
            <a:extLst>
              <a:ext uri="{FF2B5EF4-FFF2-40B4-BE49-F238E27FC236}">
                <a16:creationId xmlns:a16="http://schemas.microsoft.com/office/drawing/2014/main" id="{D2FB56D2-8D07-BF48-B6F0-F8FF967251C7}"/>
              </a:ext>
            </a:extLst>
          </p:cNvPr>
          <p:cNvSpPr>
            <a:spLocks noGrp="1"/>
          </p:cNvSpPr>
          <p:nvPr>
            <p:ph idx="1"/>
          </p:nvPr>
        </p:nvSpPr>
        <p:spPr>
          <a:xfrm>
            <a:off x="470780" y="1403287"/>
            <a:ext cx="10844920" cy="4906033"/>
          </a:xfrm>
        </p:spPr>
        <p:txBody>
          <a:bodyPr>
            <a:normAutofit/>
          </a:bodyPr>
          <a:lstStyle/>
          <a:p>
            <a:r>
              <a:rPr lang="en-US" dirty="0">
                <a:solidFill>
                  <a:srgbClr val="C00000"/>
                </a:solidFill>
              </a:rPr>
              <a:t>Test-driven development</a:t>
            </a:r>
          </a:p>
          <a:p>
            <a:pPr lvl="1"/>
            <a:r>
              <a:rPr lang="en-US" dirty="0"/>
              <a:t>Instead of writing code then tests for that code, developers write the tests first. </a:t>
            </a:r>
          </a:p>
          <a:p>
            <a:pPr lvl="1"/>
            <a:r>
              <a:rPr lang="en-US" dirty="0"/>
              <a:t>This helps clarify what the code should actually do and that there is always a ‘tested’ version of the code available. </a:t>
            </a:r>
          </a:p>
          <a:p>
            <a:pPr lvl="1"/>
            <a:r>
              <a:rPr lang="en-US" dirty="0"/>
              <a:t>An automated unit test framework is used to run the tests after every change. </a:t>
            </a:r>
          </a:p>
          <a:p>
            <a:pPr lvl="1"/>
            <a:r>
              <a:rPr lang="en-US" dirty="0"/>
              <a:t>New code should not ‘break’ code that has already been implemented.		</a:t>
            </a:r>
          </a:p>
        </p:txBody>
      </p:sp>
      <p:sp>
        <p:nvSpPr>
          <p:cNvPr id="4" name="Slide Number Placeholder 3">
            <a:extLst>
              <a:ext uri="{FF2B5EF4-FFF2-40B4-BE49-F238E27FC236}">
                <a16:creationId xmlns:a16="http://schemas.microsoft.com/office/drawing/2014/main" id="{769CEA88-52EC-EE41-AD9A-4A7849661376}"/>
              </a:ext>
            </a:extLst>
          </p:cNvPr>
          <p:cNvSpPr>
            <a:spLocks noGrp="1"/>
          </p:cNvSpPr>
          <p:nvPr>
            <p:ph type="sldNum" sz="quarter" idx="12"/>
          </p:nvPr>
        </p:nvSpPr>
        <p:spPr/>
        <p:txBody>
          <a:bodyPr/>
          <a:lstStyle/>
          <a:p>
            <a:pPr>
              <a:defRPr/>
            </a:pPr>
            <a:fld id="{E78C9E75-97FD-45D9-8ED3-955348887BB1}" type="slidenum">
              <a:rPr lang="zh-TW" altLang="en-US" smtClean="0"/>
              <a:pPr>
                <a:defRPr/>
              </a:pPr>
              <a:t>52</a:t>
            </a:fld>
            <a:endParaRPr lang="zh-TW" altLang="en-US"/>
          </a:p>
        </p:txBody>
      </p:sp>
    </p:spTree>
    <p:extLst>
      <p:ext uri="{BB962C8B-B14F-4D97-AF65-F5344CB8AC3E}">
        <p14:creationId xmlns:p14="http://schemas.microsoft.com/office/powerpoint/2010/main" val="24516344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E0824-9972-D14C-A327-9A28C5CE8A9D}"/>
              </a:ext>
            </a:extLst>
          </p:cNvPr>
          <p:cNvSpPr>
            <a:spLocks noGrp="1"/>
          </p:cNvSpPr>
          <p:nvPr>
            <p:ph type="title"/>
          </p:nvPr>
        </p:nvSpPr>
        <p:spPr/>
        <p:txBody>
          <a:bodyPr/>
          <a:lstStyle/>
          <a:p>
            <a:r>
              <a:rPr lang="en-US" dirty="0"/>
              <a:t>Widely adopted XP practices</a:t>
            </a:r>
          </a:p>
        </p:txBody>
      </p:sp>
      <p:sp>
        <p:nvSpPr>
          <p:cNvPr id="3" name="Content Placeholder 2">
            <a:extLst>
              <a:ext uri="{FF2B5EF4-FFF2-40B4-BE49-F238E27FC236}">
                <a16:creationId xmlns:a16="http://schemas.microsoft.com/office/drawing/2014/main" id="{D2FB56D2-8D07-BF48-B6F0-F8FF967251C7}"/>
              </a:ext>
            </a:extLst>
          </p:cNvPr>
          <p:cNvSpPr>
            <a:spLocks noGrp="1"/>
          </p:cNvSpPr>
          <p:nvPr>
            <p:ph idx="1"/>
          </p:nvPr>
        </p:nvSpPr>
        <p:spPr/>
        <p:txBody>
          <a:bodyPr/>
          <a:lstStyle/>
          <a:p>
            <a:r>
              <a:rPr lang="en-US" dirty="0">
                <a:solidFill>
                  <a:srgbClr val="C00000"/>
                </a:solidFill>
              </a:rPr>
              <a:t>Continuous integration</a:t>
            </a:r>
          </a:p>
          <a:p>
            <a:pPr lvl="1"/>
            <a:r>
              <a:rPr lang="en-US" dirty="0"/>
              <a:t>As soon as the work on a task is complete, it is integrated into the whole system and a new version of the system is created. </a:t>
            </a:r>
          </a:p>
          <a:p>
            <a:pPr lvl="1"/>
            <a:r>
              <a:rPr lang="en-US" dirty="0"/>
              <a:t>All unit tests from all developers are run automatically and must be successful before the new version of the system is accepted.	</a:t>
            </a:r>
          </a:p>
        </p:txBody>
      </p:sp>
      <p:sp>
        <p:nvSpPr>
          <p:cNvPr id="4" name="Slide Number Placeholder 3">
            <a:extLst>
              <a:ext uri="{FF2B5EF4-FFF2-40B4-BE49-F238E27FC236}">
                <a16:creationId xmlns:a16="http://schemas.microsoft.com/office/drawing/2014/main" id="{769CEA88-52EC-EE41-AD9A-4A7849661376}"/>
              </a:ext>
            </a:extLst>
          </p:cNvPr>
          <p:cNvSpPr>
            <a:spLocks noGrp="1"/>
          </p:cNvSpPr>
          <p:nvPr>
            <p:ph type="sldNum" sz="quarter" idx="12"/>
          </p:nvPr>
        </p:nvSpPr>
        <p:spPr/>
        <p:txBody>
          <a:bodyPr/>
          <a:lstStyle/>
          <a:p>
            <a:pPr>
              <a:defRPr/>
            </a:pPr>
            <a:fld id="{E78C9E75-97FD-45D9-8ED3-955348887BB1}" type="slidenum">
              <a:rPr lang="zh-TW" altLang="en-US" smtClean="0"/>
              <a:pPr>
                <a:defRPr/>
              </a:pPr>
              <a:t>53</a:t>
            </a:fld>
            <a:endParaRPr lang="zh-TW" altLang="en-US"/>
          </a:p>
        </p:txBody>
      </p:sp>
    </p:spTree>
    <p:extLst>
      <p:ext uri="{BB962C8B-B14F-4D97-AF65-F5344CB8AC3E}">
        <p14:creationId xmlns:p14="http://schemas.microsoft.com/office/powerpoint/2010/main" val="693812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E0824-9972-D14C-A327-9A28C5CE8A9D}"/>
              </a:ext>
            </a:extLst>
          </p:cNvPr>
          <p:cNvSpPr>
            <a:spLocks noGrp="1"/>
          </p:cNvSpPr>
          <p:nvPr>
            <p:ph type="title"/>
          </p:nvPr>
        </p:nvSpPr>
        <p:spPr/>
        <p:txBody>
          <a:bodyPr/>
          <a:lstStyle/>
          <a:p>
            <a:r>
              <a:rPr lang="en-US" dirty="0"/>
              <a:t>Widely adopted XP practices</a:t>
            </a:r>
          </a:p>
        </p:txBody>
      </p:sp>
      <p:sp>
        <p:nvSpPr>
          <p:cNvPr id="3" name="Content Placeholder 2">
            <a:extLst>
              <a:ext uri="{FF2B5EF4-FFF2-40B4-BE49-F238E27FC236}">
                <a16:creationId xmlns:a16="http://schemas.microsoft.com/office/drawing/2014/main" id="{D2FB56D2-8D07-BF48-B6F0-F8FF967251C7}"/>
              </a:ext>
            </a:extLst>
          </p:cNvPr>
          <p:cNvSpPr>
            <a:spLocks noGrp="1"/>
          </p:cNvSpPr>
          <p:nvPr>
            <p:ph idx="1"/>
          </p:nvPr>
        </p:nvSpPr>
        <p:spPr/>
        <p:txBody>
          <a:bodyPr/>
          <a:lstStyle/>
          <a:p>
            <a:r>
              <a:rPr lang="en-US" dirty="0">
                <a:solidFill>
                  <a:srgbClr val="C00000"/>
                </a:solidFill>
              </a:rPr>
              <a:t>Refactoring</a:t>
            </a:r>
          </a:p>
          <a:p>
            <a:pPr lvl="1"/>
            <a:r>
              <a:rPr lang="en-US" dirty="0"/>
              <a:t>Refactoring means improving the structure, readability, efficiency and 	security of a program.</a:t>
            </a:r>
          </a:p>
          <a:p>
            <a:pPr lvl="1"/>
            <a:r>
              <a:rPr lang="en-US" dirty="0"/>
              <a:t>All developers are expected to refactor the code as soon as potential code improvements are found. </a:t>
            </a:r>
          </a:p>
          <a:p>
            <a:pPr lvl="1"/>
            <a:r>
              <a:rPr lang="en-US" dirty="0"/>
              <a:t>This keeps the code simple and maintainable.</a:t>
            </a:r>
          </a:p>
        </p:txBody>
      </p:sp>
      <p:sp>
        <p:nvSpPr>
          <p:cNvPr id="4" name="Slide Number Placeholder 3">
            <a:extLst>
              <a:ext uri="{FF2B5EF4-FFF2-40B4-BE49-F238E27FC236}">
                <a16:creationId xmlns:a16="http://schemas.microsoft.com/office/drawing/2014/main" id="{769CEA88-52EC-EE41-AD9A-4A7849661376}"/>
              </a:ext>
            </a:extLst>
          </p:cNvPr>
          <p:cNvSpPr>
            <a:spLocks noGrp="1"/>
          </p:cNvSpPr>
          <p:nvPr>
            <p:ph type="sldNum" sz="quarter" idx="12"/>
          </p:nvPr>
        </p:nvSpPr>
        <p:spPr/>
        <p:txBody>
          <a:bodyPr/>
          <a:lstStyle/>
          <a:p>
            <a:pPr>
              <a:defRPr/>
            </a:pPr>
            <a:fld id="{E78C9E75-97FD-45D9-8ED3-955348887BB1}" type="slidenum">
              <a:rPr lang="zh-TW" altLang="en-US" smtClean="0"/>
              <a:pPr>
                <a:defRPr/>
              </a:pPr>
              <a:t>54</a:t>
            </a:fld>
            <a:endParaRPr lang="zh-TW" altLang="en-US"/>
          </a:p>
        </p:txBody>
      </p:sp>
    </p:spTree>
    <p:extLst>
      <p:ext uri="{BB962C8B-B14F-4D97-AF65-F5344CB8AC3E}">
        <p14:creationId xmlns:p14="http://schemas.microsoft.com/office/powerpoint/2010/main" val="21872027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E0824-9972-D14C-A327-9A28C5CE8A9D}"/>
              </a:ext>
            </a:extLst>
          </p:cNvPr>
          <p:cNvSpPr>
            <a:spLocks noGrp="1"/>
          </p:cNvSpPr>
          <p:nvPr>
            <p:ph type="title"/>
          </p:nvPr>
        </p:nvSpPr>
        <p:spPr/>
        <p:txBody>
          <a:bodyPr/>
          <a:lstStyle/>
          <a:p>
            <a:r>
              <a:rPr lang="en-US" dirty="0"/>
              <a:t>Widely adopted XP practices</a:t>
            </a:r>
          </a:p>
        </p:txBody>
      </p:sp>
      <p:sp>
        <p:nvSpPr>
          <p:cNvPr id="3" name="Content Placeholder 2">
            <a:extLst>
              <a:ext uri="{FF2B5EF4-FFF2-40B4-BE49-F238E27FC236}">
                <a16:creationId xmlns:a16="http://schemas.microsoft.com/office/drawing/2014/main" id="{D2FB56D2-8D07-BF48-B6F0-F8FF967251C7}"/>
              </a:ext>
            </a:extLst>
          </p:cNvPr>
          <p:cNvSpPr>
            <a:spLocks noGrp="1"/>
          </p:cNvSpPr>
          <p:nvPr>
            <p:ph idx="1"/>
          </p:nvPr>
        </p:nvSpPr>
        <p:spPr/>
        <p:txBody>
          <a:bodyPr/>
          <a:lstStyle/>
          <a:p>
            <a:r>
              <a:rPr lang="en-US" dirty="0">
                <a:solidFill>
                  <a:srgbClr val="C00000"/>
                </a:solidFill>
              </a:rPr>
              <a:t>Incremental planning/user stories</a:t>
            </a:r>
          </a:p>
          <a:p>
            <a:pPr lvl="1"/>
            <a:r>
              <a:rPr lang="en-US" dirty="0"/>
              <a:t>There is no ‘grand plan’ for the system. Instead, what needs to be implemented (the requirements) in each increment are established in discussions with a customer representative. </a:t>
            </a:r>
          </a:p>
          <a:p>
            <a:pPr lvl="1"/>
            <a:r>
              <a:rPr lang="en-US" dirty="0"/>
              <a:t>The requirements are written as user stories. </a:t>
            </a:r>
          </a:p>
          <a:p>
            <a:pPr lvl="1"/>
            <a:r>
              <a:rPr lang="en-US" dirty="0"/>
              <a:t>The stories to be included in a release are determined by the time available and their relative priority. 		</a:t>
            </a:r>
          </a:p>
        </p:txBody>
      </p:sp>
      <p:sp>
        <p:nvSpPr>
          <p:cNvPr id="4" name="Slide Number Placeholder 3">
            <a:extLst>
              <a:ext uri="{FF2B5EF4-FFF2-40B4-BE49-F238E27FC236}">
                <a16:creationId xmlns:a16="http://schemas.microsoft.com/office/drawing/2014/main" id="{769CEA88-52EC-EE41-AD9A-4A7849661376}"/>
              </a:ext>
            </a:extLst>
          </p:cNvPr>
          <p:cNvSpPr>
            <a:spLocks noGrp="1"/>
          </p:cNvSpPr>
          <p:nvPr>
            <p:ph type="sldNum" sz="quarter" idx="12"/>
          </p:nvPr>
        </p:nvSpPr>
        <p:spPr/>
        <p:txBody>
          <a:bodyPr/>
          <a:lstStyle/>
          <a:p>
            <a:pPr>
              <a:defRPr/>
            </a:pPr>
            <a:fld id="{E78C9E75-97FD-45D9-8ED3-955348887BB1}" type="slidenum">
              <a:rPr lang="zh-TW" altLang="en-US" smtClean="0"/>
              <a:pPr>
                <a:defRPr/>
              </a:pPr>
              <a:t>55</a:t>
            </a:fld>
            <a:endParaRPr lang="zh-TW" altLang="en-US"/>
          </a:p>
        </p:txBody>
      </p:sp>
    </p:spTree>
    <p:extLst>
      <p:ext uri="{BB962C8B-B14F-4D97-AF65-F5344CB8AC3E}">
        <p14:creationId xmlns:p14="http://schemas.microsoft.com/office/powerpoint/2010/main" val="2181193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6A718-783A-0645-8D12-9BB8CEC05578}"/>
              </a:ext>
            </a:extLst>
          </p:cNvPr>
          <p:cNvSpPr>
            <a:spLocks noGrp="1"/>
          </p:cNvSpPr>
          <p:nvPr>
            <p:ph type="title"/>
          </p:nvPr>
        </p:nvSpPr>
        <p:spPr>
          <a:xfrm>
            <a:off x="556757" y="324862"/>
            <a:ext cx="8229600" cy="864096"/>
          </a:xfrm>
        </p:spPr>
        <p:txBody>
          <a:bodyPr/>
          <a:lstStyle/>
          <a:p>
            <a:r>
              <a:rPr lang="en-US" dirty="0"/>
              <a:t>Scrum</a:t>
            </a:r>
          </a:p>
        </p:txBody>
      </p:sp>
      <p:sp>
        <p:nvSpPr>
          <p:cNvPr id="3" name="Content Placeholder 2">
            <a:extLst>
              <a:ext uri="{FF2B5EF4-FFF2-40B4-BE49-F238E27FC236}">
                <a16:creationId xmlns:a16="http://schemas.microsoft.com/office/drawing/2014/main" id="{4082334A-5456-7443-8ADF-6628B2FE77B1}"/>
              </a:ext>
            </a:extLst>
          </p:cNvPr>
          <p:cNvSpPr>
            <a:spLocks noGrp="1"/>
          </p:cNvSpPr>
          <p:nvPr>
            <p:ph idx="1"/>
          </p:nvPr>
        </p:nvSpPr>
        <p:spPr>
          <a:xfrm>
            <a:off x="556757" y="1451300"/>
            <a:ext cx="10741968" cy="5041575"/>
          </a:xfrm>
        </p:spPr>
        <p:txBody>
          <a:bodyPr>
            <a:normAutofit/>
          </a:bodyPr>
          <a:lstStyle/>
          <a:p>
            <a:r>
              <a:rPr lang="en-US" sz="2600" dirty="0"/>
              <a:t>Software company managers need information that will help them understand </a:t>
            </a:r>
            <a:r>
              <a:rPr lang="en-US" sz="2600" dirty="0">
                <a:solidFill>
                  <a:srgbClr val="C00000"/>
                </a:solidFill>
              </a:rPr>
              <a:t>how much it costs </a:t>
            </a:r>
            <a:r>
              <a:rPr lang="en-US" sz="2600" dirty="0"/>
              <a:t>to develop a software product, </a:t>
            </a:r>
            <a:r>
              <a:rPr lang="en-US" sz="2600" dirty="0">
                <a:solidFill>
                  <a:srgbClr val="C00000"/>
                </a:solidFill>
              </a:rPr>
              <a:t>how long </a:t>
            </a:r>
            <a:r>
              <a:rPr lang="en-US" sz="2600" dirty="0"/>
              <a:t>it will take and</a:t>
            </a:r>
            <a:r>
              <a:rPr lang="en-US" sz="2600" dirty="0">
                <a:solidFill>
                  <a:srgbClr val="C00000"/>
                </a:solidFill>
              </a:rPr>
              <a:t> when </a:t>
            </a:r>
            <a:r>
              <a:rPr lang="en-US" sz="2600" dirty="0"/>
              <a:t>the product can be brought to market.</a:t>
            </a:r>
          </a:p>
          <a:p>
            <a:r>
              <a:rPr lang="en-US" sz="2600" dirty="0"/>
              <a:t>Plan-driven development provides this information through long-term development plans that identify deliverables - items the team will deliver and when these will be delivered.</a:t>
            </a:r>
          </a:p>
          <a:p>
            <a:r>
              <a:rPr lang="en-US" sz="2600" dirty="0">
                <a:solidFill>
                  <a:srgbClr val="C00000"/>
                </a:solidFill>
              </a:rPr>
              <a:t>Plans always change </a:t>
            </a:r>
            <a:r>
              <a:rPr lang="en-US" sz="2600" dirty="0"/>
              <a:t>so anything apart from short-term plans are unreliable.</a:t>
            </a:r>
          </a:p>
          <a:p>
            <a:r>
              <a:rPr lang="en-US" sz="2600" dirty="0">
                <a:solidFill>
                  <a:srgbClr val="C00000"/>
                </a:solidFill>
              </a:rPr>
              <a:t>Scrum is an agile method that provides a framework for agile project organization and planning</a:t>
            </a:r>
            <a:r>
              <a:rPr lang="en-US" sz="2600" dirty="0"/>
              <a:t>. It does not mandate any specific technical practices. </a:t>
            </a:r>
          </a:p>
          <a:p>
            <a:endParaRPr lang="en-US" sz="2600" dirty="0"/>
          </a:p>
          <a:p>
            <a:endParaRPr lang="en-US" sz="2600" dirty="0"/>
          </a:p>
        </p:txBody>
      </p:sp>
      <p:sp>
        <p:nvSpPr>
          <p:cNvPr id="4" name="Slide Number Placeholder 3">
            <a:extLst>
              <a:ext uri="{FF2B5EF4-FFF2-40B4-BE49-F238E27FC236}">
                <a16:creationId xmlns:a16="http://schemas.microsoft.com/office/drawing/2014/main" id="{66A8B4B4-AF91-054E-BC67-5ECDEA68C41B}"/>
              </a:ext>
            </a:extLst>
          </p:cNvPr>
          <p:cNvSpPr>
            <a:spLocks noGrp="1"/>
          </p:cNvSpPr>
          <p:nvPr>
            <p:ph type="sldNum" sz="quarter" idx="12"/>
          </p:nvPr>
        </p:nvSpPr>
        <p:spPr/>
        <p:txBody>
          <a:bodyPr/>
          <a:lstStyle/>
          <a:p>
            <a:pPr>
              <a:defRPr/>
            </a:pPr>
            <a:fld id="{E78C9E75-97FD-45D9-8ED3-955348887BB1}" type="slidenum">
              <a:rPr lang="zh-TW" altLang="en-US" smtClean="0"/>
              <a:pPr>
                <a:defRPr/>
              </a:pPr>
              <a:t>56</a:t>
            </a:fld>
            <a:endParaRPr lang="zh-TW" altLang="en-US"/>
          </a:p>
        </p:txBody>
      </p:sp>
    </p:spTree>
    <p:extLst>
      <p:ext uri="{BB962C8B-B14F-4D97-AF65-F5344CB8AC3E}">
        <p14:creationId xmlns:p14="http://schemas.microsoft.com/office/powerpoint/2010/main" val="23071792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AFB2A-D8BE-0941-BD76-C8ADAEF99F9A}"/>
              </a:ext>
            </a:extLst>
          </p:cNvPr>
          <p:cNvSpPr>
            <a:spLocks noGrp="1"/>
          </p:cNvSpPr>
          <p:nvPr>
            <p:ph type="title"/>
          </p:nvPr>
        </p:nvSpPr>
        <p:spPr>
          <a:xfrm>
            <a:off x="608535" y="173604"/>
            <a:ext cx="8229600" cy="968406"/>
          </a:xfrm>
        </p:spPr>
        <p:txBody>
          <a:bodyPr/>
          <a:lstStyle/>
          <a:p>
            <a:r>
              <a:rPr lang="en-US" dirty="0"/>
              <a:t>Scrum Terminology</a:t>
            </a:r>
          </a:p>
        </p:txBody>
      </p:sp>
      <p:sp>
        <p:nvSpPr>
          <p:cNvPr id="3" name="Content Placeholder 2">
            <a:extLst>
              <a:ext uri="{FF2B5EF4-FFF2-40B4-BE49-F238E27FC236}">
                <a16:creationId xmlns:a16="http://schemas.microsoft.com/office/drawing/2014/main" id="{D1D53AA1-08D4-F94C-9728-2157B4FD3049}"/>
              </a:ext>
            </a:extLst>
          </p:cNvPr>
          <p:cNvSpPr>
            <a:spLocks noGrp="1"/>
          </p:cNvSpPr>
          <p:nvPr>
            <p:ph idx="1"/>
          </p:nvPr>
        </p:nvSpPr>
        <p:spPr>
          <a:xfrm>
            <a:off x="528183" y="1417374"/>
            <a:ext cx="10761488" cy="5094882"/>
          </a:xfrm>
        </p:spPr>
        <p:txBody>
          <a:bodyPr>
            <a:normAutofit/>
          </a:bodyPr>
          <a:lstStyle/>
          <a:p>
            <a:r>
              <a:rPr lang="en-US" dirty="0">
                <a:solidFill>
                  <a:srgbClr val="C00000"/>
                </a:solidFill>
              </a:rPr>
              <a:t>Scrum</a:t>
            </a:r>
            <a:r>
              <a:rPr lang="en-US" dirty="0"/>
              <a:t>			</a:t>
            </a:r>
            <a:br>
              <a:rPr lang="en-US" dirty="0"/>
            </a:br>
            <a:r>
              <a:rPr lang="en-US" dirty="0"/>
              <a:t>A daily team meeting where progress is reviewed and work to be done that day as discussed and agreed.</a:t>
            </a:r>
            <a:endParaRPr lang="en-US" dirty="0">
              <a:solidFill>
                <a:srgbClr val="C00000"/>
              </a:solidFill>
            </a:endParaRPr>
          </a:p>
          <a:p>
            <a:r>
              <a:rPr lang="en-US" dirty="0">
                <a:solidFill>
                  <a:srgbClr val="C00000"/>
                </a:solidFill>
              </a:rPr>
              <a:t>Sprint </a:t>
            </a:r>
            <a:r>
              <a:rPr lang="en-US" dirty="0"/>
              <a:t/>
            </a:r>
            <a:br>
              <a:rPr lang="en-US" dirty="0"/>
            </a:br>
            <a:r>
              <a:rPr lang="en-US" dirty="0"/>
              <a:t>A short period, typically two to four weeks, when a product increment is developed.</a:t>
            </a:r>
          </a:p>
          <a:p>
            <a:r>
              <a:rPr lang="en-US" dirty="0">
                <a:solidFill>
                  <a:srgbClr val="C00000"/>
                </a:solidFill>
              </a:rPr>
              <a:t>ScrumMaster</a:t>
            </a:r>
            <a:r>
              <a:rPr lang="en-US" dirty="0"/>
              <a:t>		</a:t>
            </a:r>
            <a:br>
              <a:rPr lang="en-US" dirty="0"/>
            </a:br>
            <a:r>
              <a:rPr lang="en-US" dirty="0"/>
              <a:t>A team coach who guides the team in the effective use of Scrum.</a:t>
            </a:r>
          </a:p>
        </p:txBody>
      </p:sp>
      <p:sp>
        <p:nvSpPr>
          <p:cNvPr id="4" name="Slide Number Placeholder 3">
            <a:extLst>
              <a:ext uri="{FF2B5EF4-FFF2-40B4-BE49-F238E27FC236}">
                <a16:creationId xmlns:a16="http://schemas.microsoft.com/office/drawing/2014/main" id="{95C89AE2-C465-094C-BDC5-0C1BA406767D}"/>
              </a:ext>
            </a:extLst>
          </p:cNvPr>
          <p:cNvSpPr>
            <a:spLocks noGrp="1"/>
          </p:cNvSpPr>
          <p:nvPr>
            <p:ph type="sldNum" sz="quarter" idx="12"/>
          </p:nvPr>
        </p:nvSpPr>
        <p:spPr/>
        <p:txBody>
          <a:bodyPr/>
          <a:lstStyle/>
          <a:p>
            <a:pPr>
              <a:defRPr/>
            </a:pPr>
            <a:fld id="{E78C9E75-97FD-45D9-8ED3-955348887BB1}" type="slidenum">
              <a:rPr lang="zh-TW" altLang="en-US" smtClean="0"/>
              <a:pPr>
                <a:defRPr/>
              </a:pPr>
              <a:t>57</a:t>
            </a:fld>
            <a:endParaRPr lang="zh-TW" altLang="en-US"/>
          </a:p>
        </p:txBody>
      </p:sp>
    </p:spTree>
    <p:extLst>
      <p:ext uri="{BB962C8B-B14F-4D97-AF65-F5344CB8AC3E}">
        <p14:creationId xmlns:p14="http://schemas.microsoft.com/office/powerpoint/2010/main" val="34153071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D53AA1-08D4-F94C-9728-2157B4FD3049}"/>
              </a:ext>
            </a:extLst>
          </p:cNvPr>
          <p:cNvSpPr>
            <a:spLocks noGrp="1"/>
          </p:cNvSpPr>
          <p:nvPr>
            <p:ph idx="1"/>
          </p:nvPr>
        </p:nvSpPr>
        <p:spPr>
          <a:xfrm>
            <a:off x="569378" y="1452315"/>
            <a:ext cx="10575437" cy="5040560"/>
          </a:xfrm>
        </p:spPr>
        <p:txBody>
          <a:bodyPr>
            <a:noAutofit/>
          </a:bodyPr>
          <a:lstStyle/>
          <a:p>
            <a:r>
              <a:rPr lang="en-US" sz="3000" dirty="0">
                <a:solidFill>
                  <a:srgbClr val="C00000"/>
                </a:solidFill>
              </a:rPr>
              <a:t>Product</a:t>
            </a:r>
            <a:r>
              <a:rPr lang="en-US" sz="3000" dirty="0"/>
              <a:t/>
            </a:r>
            <a:br>
              <a:rPr lang="en-US" sz="3000" dirty="0"/>
            </a:br>
            <a:r>
              <a:rPr lang="en-US" sz="3000" dirty="0"/>
              <a:t>The software product that is being developed by the Scrum team.</a:t>
            </a:r>
          </a:p>
          <a:p>
            <a:r>
              <a:rPr lang="en-US" sz="3000" dirty="0">
                <a:solidFill>
                  <a:srgbClr val="C00000"/>
                </a:solidFill>
              </a:rPr>
              <a:t>Product owner</a:t>
            </a:r>
            <a:r>
              <a:rPr lang="en-US" sz="3000" dirty="0"/>
              <a:t/>
            </a:r>
            <a:br>
              <a:rPr lang="en-US" sz="3000" dirty="0"/>
            </a:br>
            <a:r>
              <a:rPr lang="en-US" sz="3000" dirty="0"/>
              <a:t>A team member who is responsible for identifying product features and attributes. They review work done and help to test the product.</a:t>
            </a:r>
          </a:p>
          <a:p>
            <a:r>
              <a:rPr lang="en-US" sz="3000" dirty="0">
                <a:solidFill>
                  <a:srgbClr val="C00000"/>
                </a:solidFill>
              </a:rPr>
              <a:t>Product backlog	</a:t>
            </a:r>
            <a:r>
              <a:rPr lang="en-US" sz="3000" dirty="0"/>
              <a:t/>
            </a:r>
            <a:br>
              <a:rPr lang="en-US" sz="3000" dirty="0"/>
            </a:br>
            <a:r>
              <a:rPr lang="en-US" sz="3000" dirty="0"/>
              <a:t>A to-do list of items such as bugs, features and product improvements that the Scrum team have not yet completed.</a:t>
            </a:r>
          </a:p>
          <a:p>
            <a:endParaRPr lang="en-US" sz="3000" dirty="0"/>
          </a:p>
          <a:p>
            <a:endParaRPr lang="en-US" sz="3000" dirty="0"/>
          </a:p>
        </p:txBody>
      </p:sp>
      <p:sp>
        <p:nvSpPr>
          <p:cNvPr id="4" name="Slide Number Placeholder 3">
            <a:extLst>
              <a:ext uri="{FF2B5EF4-FFF2-40B4-BE49-F238E27FC236}">
                <a16:creationId xmlns:a16="http://schemas.microsoft.com/office/drawing/2014/main" id="{95C89AE2-C465-094C-BDC5-0C1BA406767D}"/>
              </a:ext>
            </a:extLst>
          </p:cNvPr>
          <p:cNvSpPr>
            <a:spLocks noGrp="1"/>
          </p:cNvSpPr>
          <p:nvPr>
            <p:ph type="sldNum" sz="quarter" idx="12"/>
          </p:nvPr>
        </p:nvSpPr>
        <p:spPr/>
        <p:txBody>
          <a:bodyPr/>
          <a:lstStyle/>
          <a:p>
            <a:pPr>
              <a:defRPr/>
            </a:pPr>
            <a:fld id="{E78C9E75-97FD-45D9-8ED3-955348887BB1}" type="slidenum">
              <a:rPr lang="zh-TW" altLang="en-US" smtClean="0"/>
              <a:pPr>
                <a:defRPr/>
              </a:pPr>
              <a:t>58</a:t>
            </a:fld>
            <a:endParaRPr lang="zh-TW" altLang="en-US"/>
          </a:p>
        </p:txBody>
      </p:sp>
      <p:sp>
        <p:nvSpPr>
          <p:cNvPr id="7" name="Title 1">
            <a:extLst>
              <a:ext uri="{FF2B5EF4-FFF2-40B4-BE49-F238E27FC236}">
                <a16:creationId xmlns:a16="http://schemas.microsoft.com/office/drawing/2014/main" id="{FD8AFB2A-D8BE-0941-BD76-C8ADAEF99F9A}"/>
              </a:ext>
            </a:extLst>
          </p:cNvPr>
          <p:cNvSpPr>
            <a:spLocks noGrp="1"/>
          </p:cNvSpPr>
          <p:nvPr>
            <p:ph type="title"/>
          </p:nvPr>
        </p:nvSpPr>
        <p:spPr>
          <a:xfrm>
            <a:off x="608535" y="173604"/>
            <a:ext cx="8229600" cy="968406"/>
          </a:xfrm>
        </p:spPr>
        <p:txBody>
          <a:bodyPr/>
          <a:lstStyle/>
          <a:p>
            <a:r>
              <a:rPr lang="en-US" dirty="0"/>
              <a:t>Scrum Terminology</a:t>
            </a:r>
          </a:p>
        </p:txBody>
      </p:sp>
    </p:spTree>
    <p:extLst>
      <p:ext uri="{BB962C8B-B14F-4D97-AF65-F5344CB8AC3E}">
        <p14:creationId xmlns:p14="http://schemas.microsoft.com/office/powerpoint/2010/main" val="96795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D53AA1-08D4-F94C-9728-2157B4FD3049}"/>
              </a:ext>
            </a:extLst>
          </p:cNvPr>
          <p:cNvSpPr>
            <a:spLocks noGrp="1"/>
          </p:cNvSpPr>
          <p:nvPr>
            <p:ph idx="1"/>
          </p:nvPr>
        </p:nvSpPr>
        <p:spPr>
          <a:xfrm>
            <a:off x="725126" y="1452315"/>
            <a:ext cx="10274834" cy="5040560"/>
          </a:xfrm>
        </p:spPr>
        <p:txBody>
          <a:bodyPr>
            <a:normAutofit/>
          </a:bodyPr>
          <a:lstStyle/>
          <a:p>
            <a:r>
              <a:rPr lang="en-US" dirty="0">
                <a:solidFill>
                  <a:srgbClr val="C00000"/>
                </a:solidFill>
              </a:rPr>
              <a:t>Development team</a:t>
            </a:r>
            <a:br>
              <a:rPr lang="en-US" dirty="0">
                <a:solidFill>
                  <a:srgbClr val="C00000"/>
                </a:solidFill>
              </a:rPr>
            </a:br>
            <a:r>
              <a:rPr lang="en-US" dirty="0"/>
              <a:t>A small self-</a:t>
            </a:r>
            <a:r>
              <a:rPr lang="en-US" dirty="0" err="1"/>
              <a:t>organising</a:t>
            </a:r>
            <a:r>
              <a:rPr lang="en-US" dirty="0"/>
              <a:t> team of five to eight people who are responsible for developing the product.</a:t>
            </a:r>
          </a:p>
          <a:p>
            <a:r>
              <a:rPr lang="en-US" dirty="0">
                <a:solidFill>
                  <a:srgbClr val="C00000"/>
                </a:solidFill>
              </a:rPr>
              <a:t>Potentially shippable product increment</a:t>
            </a:r>
            <a:r>
              <a:rPr lang="en-US" dirty="0"/>
              <a:t/>
            </a:r>
            <a:br>
              <a:rPr lang="en-US" dirty="0"/>
            </a:br>
            <a:r>
              <a:rPr lang="en-US" dirty="0"/>
              <a:t>The output of a sprint which should be of high enough quality to be deployed for customer use.</a:t>
            </a:r>
          </a:p>
          <a:p>
            <a:r>
              <a:rPr lang="en-US" dirty="0">
                <a:solidFill>
                  <a:srgbClr val="C00000"/>
                </a:solidFill>
              </a:rPr>
              <a:t>Velocity</a:t>
            </a:r>
            <a:r>
              <a:rPr lang="en-US" dirty="0"/>
              <a:t/>
            </a:r>
            <a:br>
              <a:rPr lang="en-US" dirty="0"/>
            </a:br>
            <a:r>
              <a:rPr lang="en-US" dirty="0"/>
              <a:t>An estimate of how much work a team can do in a single sprint.</a:t>
            </a:r>
          </a:p>
          <a:p>
            <a:endParaRPr lang="en-US" dirty="0"/>
          </a:p>
          <a:p>
            <a:endParaRPr lang="en-US" dirty="0"/>
          </a:p>
          <a:p>
            <a:endParaRPr lang="en-US" dirty="0"/>
          </a:p>
          <a:p>
            <a:endParaRPr lang="en-US" dirty="0">
              <a:solidFill>
                <a:schemeClr val="tx2"/>
              </a:solidFill>
            </a:endParaRPr>
          </a:p>
          <a:p>
            <a:endParaRPr lang="en-US" dirty="0"/>
          </a:p>
        </p:txBody>
      </p:sp>
      <p:sp>
        <p:nvSpPr>
          <p:cNvPr id="4" name="Slide Number Placeholder 3">
            <a:extLst>
              <a:ext uri="{FF2B5EF4-FFF2-40B4-BE49-F238E27FC236}">
                <a16:creationId xmlns:a16="http://schemas.microsoft.com/office/drawing/2014/main" id="{95C89AE2-C465-094C-BDC5-0C1BA406767D}"/>
              </a:ext>
            </a:extLst>
          </p:cNvPr>
          <p:cNvSpPr>
            <a:spLocks noGrp="1"/>
          </p:cNvSpPr>
          <p:nvPr>
            <p:ph type="sldNum" sz="quarter" idx="12"/>
          </p:nvPr>
        </p:nvSpPr>
        <p:spPr/>
        <p:txBody>
          <a:bodyPr/>
          <a:lstStyle/>
          <a:p>
            <a:pPr>
              <a:defRPr/>
            </a:pPr>
            <a:fld id="{E78C9E75-97FD-45D9-8ED3-955348887BB1}" type="slidenum">
              <a:rPr lang="zh-TW" altLang="en-US" smtClean="0"/>
              <a:pPr>
                <a:defRPr/>
              </a:pPr>
              <a:t>59</a:t>
            </a:fld>
            <a:endParaRPr lang="zh-TW" altLang="en-US"/>
          </a:p>
        </p:txBody>
      </p:sp>
      <p:sp>
        <p:nvSpPr>
          <p:cNvPr id="7" name="Title 1">
            <a:extLst>
              <a:ext uri="{FF2B5EF4-FFF2-40B4-BE49-F238E27FC236}">
                <a16:creationId xmlns:a16="http://schemas.microsoft.com/office/drawing/2014/main" id="{FD8AFB2A-D8BE-0941-BD76-C8ADAEF99F9A}"/>
              </a:ext>
            </a:extLst>
          </p:cNvPr>
          <p:cNvSpPr>
            <a:spLocks noGrp="1"/>
          </p:cNvSpPr>
          <p:nvPr>
            <p:ph type="title"/>
          </p:nvPr>
        </p:nvSpPr>
        <p:spPr>
          <a:xfrm>
            <a:off x="608535" y="173604"/>
            <a:ext cx="8229600" cy="968406"/>
          </a:xfrm>
        </p:spPr>
        <p:txBody>
          <a:bodyPr/>
          <a:lstStyle/>
          <a:p>
            <a:r>
              <a:rPr lang="en-US" dirty="0"/>
              <a:t>Scrum Terminology</a:t>
            </a:r>
          </a:p>
        </p:txBody>
      </p:sp>
    </p:spTree>
    <p:extLst>
      <p:ext uri="{BB962C8B-B14F-4D97-AF65-F5344CB8AC3E}">
        <p14:creationId xmlns:p14="http://schemas.microsoft.com/office/powerpoint/2010/main" val="3422418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 Methodology Addresses?</a:t>
            </a:r>
            <a:endParaRPr lang="en-US" dirty="0"/>
          </a:p>
        </p:txBody>
      </p:sp>
      <p:sp>
        <p:nvSpPr>
          <p:cNvPr id="3" name="Content Placeholder 2"/>
          <p:cNvSpPr>
            <a:spLocks noGrp="1"/>
          </p:cNvSpPr>
          <p:nvPr>
            <p:ph idx="1"/>
          </p:nvPr>
        </p:nvSpPr>
        <p:spPr/>
        <p:txBody>
          <a:bodyPr/>
          <a:lstStyle/>
          <a:p>
            <a:r>
              <a:rPr lang="en-US" dirty="0" smtClean="0"/>
              <a:t>Introducing </a:t>
            </a:r>
            <a:r>
              <a:rPr lang="en-US" dirty="0"/>
              <a:t>new people to the process</a:t>
            </a:r>
          </a:p>
          <a:p>
            <a:r>
              <a:rPr lang="en-US" dirty="0" smtClean="0"/>
              <a:t>Substituting </a:t>
            </a:r>
            <a:r>
              <a:rPr lang="en-US" dirty="0"/>
              <a:t>people</a:t>
            </a:r>
          </a:p>
          <a:p>
            <a:r>
              <a:rPr lang="en-US" dirty="0" smtClean="0"/>
              <a:t>Delineating </a:t>
            </a:r>
            <a:r>
              <a:rPr lang="en-US" dirty="0"/>
              <a:t>responsibilities</a:t>
            </a:r>
          </a:p>
          <a:p>
            <a:r>
              <a:rPr lang="en-US" dirty="0" smtClean="0"/>
              <a:t>Demonstrating </a:t>
            </a:r>
            <a:r>
              <a:rPr lang="en-US" dirty="0"/>
              <a:t>visible progress</a:t>
            </a:r>
          </a:p>
          <a:p>
            <a:pPr lvl="1"/>
            <a:r>
              <a:rPr lang="en-US" dirty="0" smtClean="0"/>
              <a:t>McConnell’s </a:t>
            </a:r>
            <a:r>
              <a:rPr lang="en-US" dirty="0"/>
              <a:t>definition for visibility</a:t>
            </a:r>
            <a:r>
              <a:rPr lang="en-US" dirty="0" smtClean="0"/>
              <a:t>: “</a:t>
            </a:r>
            <a:r>
              <a:rPr lang="en-US" dirty="0"/>
              <a:t>The ease &amp; accuracy with which it is possible </a:t>
            </a:r>
            <a:r>
              <a:rPr lang="en-US" dirty="0" smtClean="0"/>
              <a:t>to assess </a:t>
            </a:r>
            <a:r>
              <a:rPr lang="en-US" dirty="0"/>
              <a:t>the status of a project’s cost, schedule</a:t>
            </a:r>
            <a:r>
              <a:rPr lang="en-US" dirty="0" smtClean="0"/>
              <a:t>, functionality</a:t>
            </a:r>
            <a:r>
              <a:rPr lang="en-US" dirty="0"/>
              <a:t>, or other characteristic.”</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a:t>
            </a:fld>
            <a:endParaRPr lang="en-US" dirty="0"/>
          </a:p>
        </p:txBody>
      </p:sp>
    </p:spTree>
    <p:extLst>
      <p:ext uri="{BB962C8B-B14F-4D97-AF65-F5344CB8AC3E}">
        <p14:creationId xmlns:p14="http://schemas.microsoft.com/office/powerpoint/2010/main" val="33104302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023DC-0613-A043-8ECA-B2D12A144C4F}"/>
              </a:ext>
            </a:extLst>
          </p:cNvPr>
          <p:cNvSpPr>
            <a:spLocks noGrp="1"/>
          </p:cNvSpPr>
          <p:nvPr>
            <p:ph type="title"/>
          </p:nvPr>
        </p:nvSpPr>
        <p:spPr>
          <a:xfrm>
            <a:off x="641805" y="180650"/>
            <a:ext cx="8229600" cy="836712"/>
          </a:xfrm>
        </p:spPr>
        <p:txBody>
          <a:bodyPr/>
          <a:lstStyle/>
          <a:p>
            <a:r>
              <a:rPr lang="en-US" dirty="0"/>
              <a:t>Key roles in Scrum</a:t>
            </a:r>
          </a:p>
        </p:txBody>
      </p:sp>
      <p:sp>
        <p:nvSpPr>
          <p:cNvPr id="3" name="Content Placeholder 2">
            <a:extLst>
              <a:ext uri="{FF2B5EF4-FFF2-40B4-BE49-F238E27FC236}">
                <a16:creationId xmlns:a16="http://schemas.microsoft.com/office/drawing/2014/main" id="{1819551C-67EF-7142-8172-343E0319D96A}"/>
              </a:ext>
            </a:extLst>
          </p:cNvPr>
          <p:cNvSpPr>
            <a:spLocks noGrp="1"/>
          </p:cNvSpPr>
          <p:nvPr>
            <p:ph idx="1"/>
          </p:nvPr>
        </p:nvSpPr>
        <p:spPr>
          <a:xfrm>
            <a:off x="641805" y="1318865"/>
            <a:ext cx="10566385" cy="5278785"/>
          </a:xfrm>
        </p:spPr>
        <p:txBody>
          <a:bodyPr>
            <a:normAutofit/>
          </a:bodyPr>
          <a:lstStyle/>
          <a:p>
            <a:r>
              <a:rPr lang="en-US" sz="2800" dirty="0">
                <a:solidFill>
                  <a:srgbClr val="C00000"/>
                </a:solidFill>
              </a:rPr>
              <a:t>The Product Owner </a:t>
            </a:r>
            <a:r>
              <a:rPr lang="en-US" sz="2600" dirty="0"/>
              <a:t>is responsible for ensuring that the development team are always focused on the product they are building rather than diverted into technically interesting but less relevant work. </a:t>
            </a:r>
          </a:p>
          <a:p>
            <a:pPr lvl="1"/>
            <a:r>
              <a:rPr lang="en-US" sz="2400" dirty="0"/>
              <a:t>In product development, the product manager should normally take on the Product Owner role.   </a:t>
            </a:r>
          </a:p>
          <a:p>
            <a:r>
              <a:rPr lang="en-US" sz="2800" dirty="0">
                <a:solidFill>
                  <a:srgbClr val="C00000"/>
                </a:solidFill>
              </a:rPr>
              <a:t>The ScrumMaster </a:t>
            </a:r>
            <a:r>
              <a:rPr lang="en-US" sz="2600" dirty="0"/>
              <a:t>is a Scrum expert whose job is to guide the team in the effective use of the Scrum method. The developers of Scrum emphasize that the ScrumMaster is not a conventional project manager but is a coach for the team. They have authority within the team on how Scrum is used. </a:t>
            </a:r>
          </a:p>
          <a:p>
            <a:pPr lvl="1"/>
            <a:r>
              <a:rPr lang="en-US" sz="2400" dirty="0"/>
              <a:t>In many companies that use Scrum, the ScrumMaster also has some project management responsibilities.</a:t>
            </a:r>
          </a:p>
          <a:p>
            <a:endParaRPr lang="en-US" sz="2800" dirty="0"/>
          </a:p>
          <a:p>
            <a:endParaRPr lang="en-US" sz="2800" dirty="0"/>
          </a:p>
        </p:txBody>
      </p:sp>
      <p:sp>
        <p:nvSpPr>
          <p:cNvPr id="4" name="Slide Number Placeholder 3">
            <a:extLst>
              <a:ext uri="{FF2B5EF4-FFF2-40B4-BE49-F238E27FC236}">
                <a16:creationId xmlns:a16="http://schemas.microsoft.com/office/drawing/2014/main" id="{E09588FC-C055-B046-8822-A653851E1960}"/>
              </a:ext>
            </a:extLst>
          </p:cNvPr>
          <p:cNvSpPr>
            <a:spLocks noGrp="1"/>
          </p:cNvSpPr>
          <p:nvPr>
            <p:ph type="sldNum" sz="quarter" idx="12"/>
          </p:nvPr>
        </p:nvSpPr>
        <p:spPr/>
        <p:txBody>
          <a:bodyPr/>
          <a:lstStyle/>
          <a:p>
            <a:pPr>
              <a:defRPr/>
            </a:pPr>
            <a:fld id="{E78C9E75-97FD-45D9-8ED3-955348887BB1}" type="slidenum">
              <a:rPr lang="zh-TW" altLang="en-US" smtClean="0"/>
              <a:pPr>
                <a:defRPr/>
              </a:pPr>
              <a:t>60</a:t>
            </a:fld>
            <a:endParaRPr lang="zh-TW" altLang="en-US"/>
          </a:p>
        </p:txBody>
      </p:sp>
    </p:spTree>
    <p:extLst>
      <p:ext uri="{BB962C8B-B14F-4D97-AF65-F5344CB8AC3E}">
        <p14:creationId xmlns:p14="http://schemas.microsoft.com/office/powerpoint/2010/main" val="3593788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446E7-CA8E-F849-A348-846FB913E9D1}"/>
              </a:ext>
            </a:extLst>
          </p:cNvPr>
          <p:cNvSpPr>
            <a:spLocks noGrp="1"/>
          </p:cNvSpPr>
          <p:nvPr>
            <p:ph type="title"/>
          </p:nvPr>
        </p:nvSpPr>
        <p:spPr>
          <a:xfrm>
            <a:off x="695608" y="187774"/>
            <a:ext cx="8229600" cy="994122"/>
          </a:xfrm>
        </p:spPr>
        <p:txBody>
          <a:bodyPr/>
          <a:lstStyle/>
          <a:p>
            <a:r>
              <a:rPr lang="en-US" dirty="0"/>
              <a:t>Scrum and sprints</a:t>
            </a:r>
          </a:p>
        </p:txBody>
      </p:sp>
      <p:sp>
        <p:nvSpPr>
          <p:cNvPr id="3" name="Content Placeholder 2">
            <a:extLst>
              <a:ext uri="{FF2B5EF4-FFF2-40B4-BE49-F238E27FC236}">
                <a16:creationId xmlns:a16="http://schemas.microsoft.com/office/drawing/2014/main" id="{604E7931-379C-DB44-990F-5288C93B64D2}"/>
              </a:ext>
            </a:extLst>
          </p:cNvPr>
          <p:cNvSpPr>
            <a:spLocks noGrp="1"/>
          </p:cNvSpPr>
          <p:nvPr>
            <p:ph idx="1"/>
          </p:nvPr>
        </p:nvSpPr>
        <p:spPr>
          <a:xfrm>
            <a:off x="695607" y="1417639"/>
            <a:ext cx="10394887" cy="4708525"/>
          </a:xfrm>
        </p:spPr>
        <p:txBody>
          <a:bodyPr/>
          <a:lstStyle/>
          <a:p>
            <a:r>
              <a:rPr lang="en-US" sz="2800" dirty="0">
                <a:solidFill>
                  <a:srgbClr val="C00000"/>
                </a:solidFill>
              </a:rPr>
              <a:t>In Scrum, software is developed in sprints</a:t>
            </a:r>
            <a:r>
              <a:rPr lang="en-US" sz="2800" dirty="0"/>
              <a:t>, which are fixed-length periods (</a:t>
            </a:r>
            <a:r>
              <a:rPr lang="en-US" sz="2800" dirty="0">
                <a:solidFill>
                  <a:srgbClr val="C00000"/>
                </a:solidFill>
              </a:rPr>
              <a:t>2 - 4 weeks</a:t>
            </a:r>
            <a:r>
              <a:rPr lang="en-US" sz="2800" dirty="0"/>
              <a:t>) in which software features are </a:t>
            </a:r>
            <a:r>
              <a:rPr lang="en-US" sz="2800" dirty="0">
                <a:solidFill>
                  <a:schemeClr val="accent1"/>
                </a:solidFill>
              </a:rPr>
              <a:t>developed and delivered</a:t>
            </a:r>
            <a:r>
              <a:rPr lang="en-US" sz="2800" dirty="0"/>
              <a:t>.</a:t>
            </a:r>
          </a:p>
          <a:p>
            <a:r>
              <a:rPr lang="en-US" sz="2800" dirty="0"/>
              <a:t>During a sprint, the team has </a:t>
            </a:r>
            <a:r>
              <a:rPr lang="en-US" sz="2800" dirty="0">
                <a:solidFill>
                  <a:schemeClr val="accent1"/>
                </a:solidFill>
              </a:rPr>
              <a:t>daily meetings (Scrums) </a:t>
            </a:r>
            <a:r>
              <a:rPr lang="en-US" sz="2800" dirty="0"/>
              <a:t>to </a:t>
            </a:r>
            <a:r>
              <a:rPr lang="en-US" sz="2800" dirty="0">
                <a:solidFill>
                  <a:schemeClr val="accent1"/>
                </a:solidFill>
              </a:rPr>
              <a:t>review</a:t>
            </a:r>
            <a:r>
              <a:rPr lang="en-US" sz="2800" dirty="0"/>
              <a:t> progress and to update the list of work items that are incomplete.</a:t>
            </a:r>
          </a:p>
          <a:p>
            <a:r>
              <a:rPr lang="en-US" sz="2800" dirty="0"/>
              <a:t>Sprints should produce a ‘shippable product increment’. This means that the developed software should be complete and ready to deploy.</a:t>
            </a:r>
          </a:p>
          <a:p>
            <a:endParaRPr lang="en-US" sz="2800" dirty="0"/>
          </a:p>
          <a:p>
            <a:endParaRPr lang="en-US" sz="2800" dirty="0"/>
          </a:p>
        </p:txBody>
      </p:sp>
      <p:sp>
        <p:nvSpPr>
          <p:cNvPr id="4" name="Slide Number Placeholder 3">
            <a:extLst>
              <a:ext uri="{FF2B5EF4-FFF2-40B4-BE49-F238E27FC236}">
                <a16:creationId xmlns:a16="http://schemas.microsoft.com/office/drawing/2014/main" id="{2B6B13F1-8111-7348-AC9F-DD826590FC37}"/>
              </a:ext>
            </a:extLst>
          </p:cNvPr>
          <p:cNvSpPr>
            <a:spLocks noGrp="1"/>
          </p:cNvSpPr>
          <p:nvPr>
            <p:ph type="sldNum" sz="quarter" idx="12"/>
          </p:nvPr>
        </p:nvSpPr>
        <p:spPr/>
        <p:txBody>
          <a:bodyPr/>
          <a:lstStyle/>
          <a:p>
            <a:pPr>
              <a:defRPr/>
            </a:pPr>
            <a:fld id="{E78C9E75-97FD-45D9-8ED3-955348887BB1}" type="slidenum">
              <a:rPr lang="zh-TW" altLang="en-US" smtClean="0"/>
              <a:pPr>
                <a:defRPr/>
              </a:pPr>
              <a:t>61</a:t>
            </a:fld>
            <a:endParaRPr lang="zh-TW" altLang="en-US"/>
          </a:p>
        </p:txBody>
      </p:sp>
    </p:spTree>
    <p:extLst>
      <p:ext uri="{BB962C8B-B14F-4D97-AF65-F5344CB8AC3E}">
        <p14:creationId xmlns:p14="http://schemas.microsoft.com/office/powerpoint/2010/main" val="13191925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BD80E-C43A-9647-9C89-5A4E19E6C0DD}"/>
              </a:ext>
            </a:extLst>
          </p:cNvPr>
          <p:cNvSpPr>
            <a:spLocks noGrp="1"/>
          </p:cNvSpPr>
          <p:nvPr>
            <p:ph type="title"/>
          </p:nvPr>
        </p:nvSpPr>
        <p:spPr>
          <a:xfrm>
            <a:off x="807564" y="99751"/>
            <a:ext cx="8229600" cy="869514"/>
          </a:xfrm>
        </p:spPr>
        <p:txBody>
          <a:bodyPr/>
          <a:lstStyle/>
          <a:p>
            <a:r>
              <a:rPr lang="en-US" dirty="0"/>
              <a:t>Scrum cycles</a:t>
            </a:r>
          </a:p>
        </p:txBody>
      </p:sp>
      <p:sp>
        <p:nvSpPr>
          <p:cNvPr id="4" name="Slide Number Placeholder 3">
            <a:extLst>
              <a:ext uri="{FF2B5EF4-FFF2-40B4-BE49-F238E27FC236}">
                <a16:creationId xmlns:a16="http://schemas.microsoft.com/office/drawing/2014/main" id="{96C5DDEF-2E09-9C4D-B339-D5372AA4D087}"/>
              </a:ext>
            </a:extLst>
          </p:cNvPr>
          <p:cNvSpPr>
            <a:spLocks noGrp="1"/>
          </p:cNvSpPr>
          <p:nvPr>
            <p:ph type="sldNum" sz="quarter" idx="12"/>
          </p:nvPr>
        </p:nvSpPr>
        <p:spPr/>
        <p:txBody>
          <a:bodyPr/>
          <a:lstStyle/>
          <a:p>
            <a:pPr>
              <a:defRPr/>
            </a:pPr>
            <a:fld id="{E78C9E75-97FD-45D9-8ED3-955348887BB1}" type="slidenum">
              <a:rPr lang="zh-TW" altLang="en-US" smtClean="0"/>
              <a:pPr>
                <a:defRPr/>
              </a:pPr>
              <a:t>62</a:t>
            </a:fld>
            <a:endParaRPr lang="zh-TW" altLang="en-US"/>
          </a:p>
        </p:txBody>
      </p:sp>
      <p:grpSp>
        <p:nvGrpSpPr>
          <p:cNvPr id="30" name="Group 29">
            <a:extLst>
              <a:ext uri="{FF2B5EF4-FFF2-40B4-BE49-F238E27FC236}">
                <a16:creationId xmlns:a16="http://schemas.microsoft.com/office/drawing/2014/main" id="{DC35D8FC-C12A-954F-A490-27248375B851}"/>
              </a:ext>
            </a:extLst>
          </p:cNvPr>
          <p:cNvGrpSpPr/>
          <p:nvPr/>
        </p:nvGrpSpPr>
        <p:grpSpPr>
          <a:xfrm>
            <a:off x="5441283" y="1138038"/>
            <a:ext cx="2743200" cy="2743200"/>
            <a:chOff x="3635896" y="2050504"/>
            <a:chExt cx="4114800" cy="4114800"/>
          </a:xfrm>
        </p:grpSpPr>
        <p:sp>
          <p:nvSpPr>
            <p:cNvPr id="6" name="Arc 5">
              <a:extLst>
                <a:ext uri="{FF2B5EF4-FFF2-40B4-BE49-F238E27FC236}">
                  <a16:creationId xmlns:a16="http://schemas.microsoft.com/office/drawing/2014/main" id="{00D0DDD9-A0C0-2343-8FD8-D8297184F772}"/>
                </a:ext>
              </a:extLst>
            </p:cNvPr>
            <p:cNvSpPr/>
            <p:nvPr/>
          </p:nvSpPr>
          <p:spPr>
            <a:xfrm>
              <a:off x="3635896" y="2050504"/>
              <a:ext cx="4114800" cy="4114800"/>
            </a:xfrm>
            <a:prstGeom prst="arc">
              <a:avLst>
                <a:gd name="adj1" fmla="val 11727529"/>
                <a:gd name="adj2" fmla="val 14291106"/>
              </a:avLst>
            </a:prstGeom>
            <a:noFill/>
            <a:ln w="152400">
              <a:solidFill>
                <a:schemeClr val="accent1">
                  <a:lumMod val="40000"/>
                  <a:lumOff val="6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a:extLst>
                <a:ext uri="{FF2B5EF4-FFF2-40B4-BE49-F238E27FC236}">
                  <a16:creationId xmlns:a16="http://schemas.microsoft.com/office/drawing/2014/main" id="{FC8EB3EB-A62A-8A42-A7BC-432183602B3A}"/>
                </a:ext>
              </a:extLst>
            </p:cNvPr>
            <p:cNvSpPr/>
            <p:nvPr/>
          </p:nvSpPr>
          <p:spPr>
            <a:xfrm>
              <a:off x="3635896" y="2050504"/>
              <a:ext cx="4114800" cy="4114800"/>
            </a:xfrm>
            <a:prstGeom prst="arc">
              <a:avLst>
                <a:gd name="adj1" fmla="val 17875283"/>
                <a:gd name="adj2" fmla="val 19593081"/>
              </a:avLst>
            </a:prstGeom>
            <a:noFill/>
            <a:ln w="152400">
              <a:solidFill>
                <a:schemeClr val="accent5">
                  <a:lumMod val="5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Arc 12">
              <a:extLst>
                <a:ext uri="{FF2B5EF4-FFF2-40B4-BE49-F238E27FC236}">
                  <a16:creationId xmlns:a16="http://schemas.microsoft.com/office/drawing/2014/main" id="{9B8DE84E-1C6D-C342-9C12-32DBCB632A6D}"/>
                </a:ext>
              </a:extLst>
            </p:cNvPr>
            <p:cNvSpPr/>
            <p:nvPr/>
          </p:nvSpPr>
          <p:spPr>
            <a:xfrm>
              <a:off x="3635896" y="2050504"/>
              <a:ext cx="4114800" cy="4114800"/>
            </a:xfrm>
            <a:prstGeom prst="arc">
              <a:avLst>
                <a:gd name="adj1" fmla="val 21000295"/>
                <a:gd name="adj2" fmla="val 910387"/>
              </a:avLst>
            </a:prstGeom>
            <a:noFill/>
            <a:ln w="152400">
              <a:solidFill>
                <a:schemeClr val="accent5">
                  <a:lumMod val="75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B8B2CFE7-331C-6845-87D0-CDD2927ECB80}"/>
                </a:ext>
              </a:extLst>
            </p:cNvPr>
            <p:cNvSpPr/>
            <p:nvPr/>
          </p:nvSpPr>
          <p:spPr>
            <a:xfrm>
              <a:off x="3635896" y="2050504"/>
              <a:ext cx="4114800" cy="4114800"/>
            </a:xfrm>
            <a:prstGeom prst="arc">
              <a:avLst>
                <a:gd name="adj1" fmla="val 7269066"/>
                <a:gd name="adj2" fmla="val 9769056"/>
              </a:avLst>
            </a:prstGeom>
            <a:noFill/>
            <a:ln w="152400">
              <a:solidFill>
                <a:schemeClr val="accent5">
                  <a:lumMod val="40000"/>
                  <a:lumOff val="6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CB90CBE0-5C72-A24E-A4D2-6D4889E45492}"/>
                </a:ext>
              </a:extLst>
            </p:cNvPr>
            <p:cNvSpPr/>
            <p:nvPr/>
          </p:nvSpPr>
          <p:spPr>
            <a:xfrm>
              <a:off x="3635896" y="2050504"/>
              <a:ext cx="4114800" cy="4114800"/>
            </a:xfrm>
            <a:prstGeom prst="arc">
              <a:avLst>
                <a:gd name="adj1" fmla="val 2505550"/>
                <a:gd name="adj2" fmla="val 4606798"/>
              </a:avLst>
            </a:prstGeom>
            <a:noFill/>
            <a:ln w="152400">
              <a:solidFill>
                <a:schemeClr val="accent5">
                  <a:lumMod val="60000"/>
                  <a:lumOff val="4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6" name="Straight Arrow Connector 15">
            <a:extLst>
              <a:ext uri="{FF2B5EF4-FFF2-40B4-BE49-F238E27FC236}">
                <a16:creationId xmlns:a16="http://schemas.microsoft.com/office/drawing/2014/main" id="{9AA6D714-4586-7149-8D77-87DF247F69F1}"/>
              </a:ext>
            </a:extLst>
          </p:cNvPr>
          <p:cNvCxnSpPr>
            <a:cxnSpLocks/>
          </p:cNvCxnSpPr>
          <p:nvPr/>
        </p:nvCxnSpPr>
        <p:spPr>
          <a:xfrm>
            <a:off x="4515247" y="1161542"/>
            <a:ext cx="814235" cy="0"/>
          </a:xfrm>
          <a:prstGeom prst="straightConnector1">
            <a:avLst/>
          </a:prstGeom>
          <a:ln w="152400">
            <a:solidFill>
              <a:schemeClr val="accent2">
                <a:lumMod val="5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DA4E856-3BE2-064D-83D1-8C3F0126187D}"/>
              </a:ext>
            </a:extLst>
          </p:cNvPr>
          <p:cNvCxnSpPr>
            <a:cxnSpLocks/>
          </p:cNvCxnSpPr>
          <p:nvPr/>
        </p:nvCxnSpPr>
        <p:spPr>
          <a:xfrm flipH="1">
            <a:off x="4779377" y="3881238"/>
            <a:ext cx="812568" cy="0"/>
          </a:xfrm>
          <a:prstGeom prst="straightConnector1">
            <a:avLst/>
          </a:prstGeom>
          <a:ln w="152400">
            <a:solidFill>
              <a:schemeClr val="accent2">
                <a:lumMod val="75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6A00251-1555-D543-BFBF-88C253DF8318}"/>
              </a:ext>
            </a:extLst>
          </p:cNvPr>
          <p:cNvSpPr txBox="1"/>
          <p:nvPr/>
        </p:nvSpPr>
        <p:spPr>
          <a:xfrm>
            <a:off x="3618613" y="921636"/>
            <a:ext cx="803618" cy="461665"/>
          </a:xfrm>
          <a:prstGeom prst="rect">
            <a:avLst/>
          </a:prstGeom>
          <a:noFill/>
        </p:spPr>
        <p:txBody>
          <a:bodyPr wrap="none" rtlCol="0">
            <a:spAutoFit/>
          </a:bodyPr>
          <a:lstStyle/>
          <a:p>
            <a:pPr algn="ctr"/>
            <a:r>
              <a:rPr lang="en-US" sz="2400" b="1" dirty="0">
                <a:solidFill>
                  <a:srgbClr val="C00000"/>
                </a:solidFill>
                <a:latin typeface="Calibri" panose="020F0502020204030204" pitchFamily="34" charset="0"/>
                <a:cs typeface="Calibri" panose="020F0502020204030204" pitchFamily="34" charset="0"/>
              </a:rPr>
              <a:t>Start</a:t>
            </a:r>
          </a:p>
        </p:txBody>
      </p:sp>
      <p:sp>
        <p:nvSpPr>
          <p:cNvPr id="28" name="TextBox 27">
            <a:extLst>
              <a:ext uri="{FF2B5EF4-FFF2-40B4-BE49-F238E27FC236}">
                <a16:creationId xmlns:a16="http://schemas.microsoft.com/office/drawing/2014/main" id="{1E5A6E19-86C3-F346-836B-345192519B69}"/>
              </a:ext>
            </a:extLst>
          </p:cNvPr>
          <p:cNvSpPr txBox="1"/>
          <p:nvPr/>
        </p:nvSpPr>
        <p:spPr>
          <a:xfrm>
            <a:off x="2423592" y="3623589"/>
            <a:ext cx="2719978" cy="707886"/>
          </a:xfrm>
          <a:prstGeom prst="rect">
            <a:avLst/>
          </a:prstGeom>
          <a:noFill/>
        </p:spPr>
        <p:txBody>
          <a:bodyPr wrap="square" rtlCol="0">
            <a:spAutoFit/>
          </a:bodyPr>
          <a:lstStyle/>
          <a:p>
            <a:pPr algn="ctr"/>
            <a:r>
              <a:rPr lang="en-US" sz="2000" b="1" dirty="0">
                <a:solidFill>
                  <a:srgbClr val="7030A0"/>
                </a:solidFill>
                <a:latin typeface="Calibri" panose="020F0502020204030204" pitchFamily="34" charset="0"/>
                <a:cs typeface="Calibri" panose="020F0502020204030204" pitchFamily="34" charset="0"/>
              </a:rPr>
              <a:t>Shippable </a:t>
            </a:r>
            <a:br>
              <a:rPr lang="en-US" sz="2000" b="1" dirty="0">
                <a:solidFill>
                  <a:srgbClr val="7030A0"/>
                </a:solidFill>
                <a:latin typeface="Calibri" panose="020F0502020204030204" pitchFamily="34" charset="0"/>
                <a:cs typeface="Calibri" panose="020F0502020204030204" pitchFamily="34" charset="0"/>
              </a:rPr>
            </a:br>
            <a:r>
              <a:rPr lang="en-US" sz="2000" b="1" dirty="0">
                <a:solidFill>
                  <a:srgbClr val="7030A0"/>
                </a:solidFill>
                <a:latin typeface="Calibri" panose="020F0502020204030204" pitchFamily="34" charset="0"/>
                <a:cs typeface="Calibri" panose="020F0502020204030204" pitchFamily="34" charset="0"/>
              </a:rPr>
              <a:t>product increment</a:t>
            </a:r>
          </a:p>
        </p:txBody>
      </p:sp>
      <p:grpSp>
        <p:nvGrpSpPr>
          <p:cNvPr id="31" name="Group 30">
            <a:extLst>
              <a:ext uri="{FF2B5EF4-FFF2-40B4-BE49-F238E27FC236}">
                <a16:creationId xmlns:a16="http://schemas.microsoft.com/office/drawing/2014/main" id="{14310BA6-E7DA-8142-BAB2-60D5D332E3F1}"/>
              </a:ext>
            </a:extLst>
          </p:cNvPr>
          <p:cNvGrpSpPr/>
          <p:nvPr/>
        </p:nvGrpSpPr>
        <p:grpSpPr>
          <a:xfrm>
            <a:off x="5468286" y="3662898"/>
            <a:ext cx="2743200" cy="2743200"/>
            <a:chOff x="3635896" y="2050504"/>
            <a:chExt cx="4114800" cy="4114800"/>
          </a:xfrm>
        </p:grpSpPr>
        <p:sp>
          <p:nvSpPr>
            <p:cNvPr id="38" name="Arc 37">
              <a:extLst>
                <a:ext uri="{FF2B5EF4-FFF2-40B4-BE49-F238E27FC236}">
                  <a16:creationId xmlns:a16="http://schemas.microsoft.com/office/drawing/2014/main" id="{F22D0E8D-43A6-044D-A53A-21D83FA894C7}"/>
                </a:ext>
              </a:extLst>
            </p:cNvPr>
            <p:cNvSpPr/>
            <p:nvPr/>
          </p:nvSpPr>
          <p:spPr>
            <a:xfrm>
              <a:off x="3635896" y="2050504"/>
              <a:ext cx="4114800" cy="4114800"/>
            </a:xfrm>
            <a:prstGeom prst="arc">
              <a:avLst>
                <a:gd name="adj1" fmla="val 18655533"/>
                <a:gd name="adj2" fmla="val 20841308"/>
              </a:avLst>
            </a:prstGeom>
            <a:noFill/>
            <a:ln w="152400">
              <a:solidFill>
                <a:schemeClr val="tx2">
                  <a:lumMod val="60000"/>
                  <a:lumOff val="4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Arc 38">
              <a:extLst>
                <a:ext uri="{FF2B5EF4-FFF2-40B4-BE49-F238E27FC236}">
                  <a16:creationId xmlns:a16="http://schemas.microsoft.com/office/drawing/2014/main" id="{CD5DC7D5-94B3-0B43-ADB1-6661A6C5CC06}"/>
                </a:ext>
              </a:extLst>
            </p:cNvPr>
            <p:cNvSpPr/>
            <p:nvPr/>
          </p:nvSpPr>
          <p:spPr>
            <a:xfrm>
              <a:off x="3635896" y="2050504"/>
              <a:ext cx="4114800" cy="4114800"/>
            </a:xfrm>
            <a:prstGeom prst="arc">
              <a:avLst>
                <a:gd name="adj1" fmla="val 896466"/>
                <a:gd name="adj2" fmla="val 3737289"/>
              </a:avLst>
            </a:prstGeom>
            <a:noFill/>
            <a:ln w="152400">
              <a:solidFill>
                <a:schemeClr val="tx2">
                  <a:lumMod val="40000"/>
                  <a:lumOff val="6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a:extLst>
                <a:ext uri="{FF2B5EF4-FFF2-40B4-BE49-F238E27FC236}">
                  <a16:creationId xmlns:a16="http://schemas.microsoft.com/office/drawing/2014/main" id="{2DEEBBF7-6B41-264B-955D-C44EE6C0D0C5}"/>
                </a:ext>
              </a:extLst>
            </p:cNvPr>
            <p:cNvSpPr/>
            <p:nvPr/>
          </p:nvSpPr>
          <p:spPr>
            <a:xfrm>
              <a:off x="3635896" y="2050504"/>
              <a:ext cx="4114800" cy="4114800"/>
            </a:xfrm>
            <a:prstGeom prst="arc">
              <a:avLst>
                <a:gd name="adj1" fmla="val 11419534"/>
                <a:gd name="adj2" fmla="val 14140073"/>
              </a:avLst>
            </a:prstGeom>
            <a:noFill/>
            <a:ln w="152400">
              <a:solidFill>
                <a:schemeClr val="accent1">
                  <a:lumMod val="40000"/>
                  <a:lumOff val="6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27587A1F-4145-0441-B499-1BEEFEB1C42A}"/>
                </a:ext>
              </a:extLst>
            </p:cNvPr>
            <p:cNvSpPr/>
            <p:nvPr/>
          </p:nvSpPr>
          <p:spPr>
            <a:xfrm>
              <a:off x="3635896" y="2050504"/>
              <a:ext cx="4114800" cy="4114800"/>
            </a:xfrm>
            <a:prstGeom prst="arc">
              <a:avLst>
                <a:gd name="adj1" fmla="val 7213697"/>
                <a:gd name="adj2" fmla="val 9890686"/>
              </a:avLst>
            </a:prstGeom>
            <a:noFill/>
            <a:ln w="152400">
              <a:solidFill>
                <a:schemeClr val="tx2">
                  <a:lumMod val="40000"/>
                  <a:lumOff val="6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44" name="Arc 43">
            <a:extLst>
              <a:ext uri="{FF2B5EF4-FFF2-40B4-BE49-F238E27FC236}">
                <a16:creationId xmlns:a16="http://schemas.microsoft.com/office/drawing/2014/main" id="{12FDD417-BA29-9A43-90D6-AB3DE8D8788E}"/>
              </a:ext>
            </a:extLst>
          </p:cNvPr>
          <p:cNvSpPr/>
          <p:nvPr/>
        </p:nvSpPr>
        <p:spPr>
          <a:xfrm>
            <a:off x="3575720" y="2204865"/>
            <a:ext cx="5093702" cy="4212805"/>
          </a:xfrm>
          <a:prstGeom prst="arc">
            <a:avLst>
              <a:gd name="adj1" fmla="val 11823865"/>
              <a:gd name="adj2" fmla="val 13885774"/>
            </a:avLst>
          </a:prstGeom>
          <a:noFill/>
          <a:ln w="152400">
            <a:solidFill>
              <a:schemeClr val="accent2">
                <a:lumMod val="60000"/>
                <a:lumOff val="4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TextBox 44">
            <a:extLst>
              <a:ext uri="{FF2B5EF4-FFF2-40B4-BE49-F238E27FC236}">
                <a16:creationId xmlns:a16="http://schemas.microsoft.com/office/drawing/2014/main" id="{C4EF7191-5F88-1142-8EE1-93D05145E34F}"/>
              </a:ext>
            </a:extLst>
          </p:cNvPr>
          <p:cNvSpPr txBox="1"/>
          <p:nvPr/>
        </p:nvSpPr>
        <p:spPr>
          <a:xfrm>
            <a:off x="5844188" y="829304"/>
            <a:ext cx="1678152" cy="646331"/>
          </a:xfrm>
          <a:prstGeom prst="rect">
            <a:avLst/>
          </a:prstGeom>
          <a:noFill/>
        </p:spPr>
        <p:txBody>
          <a:bodyPr wrap="none" rtlCol="0">
            <a:spAutoFit/>
          </a:bodyPr>
          <a:lstStyle/>
          <a:p>
            <a:pPr algn="ctr"/>
            <a:r>
              <a:rPr lang="en-US" b="1" dirty="0">
                <a:solidFill>
                  <a:schemeClr val="accent1"/>
                </a:solidFill>
                <a:latin typeface="Calibri" panose="020F0502020204030204" pitchFamily="34" charset="0"/>
                <a:cs typeface="Calibri" panose="020F0502020204030204" pitchFamily="34" charset="0"/>
              </a:rPr>
              <a:t>Review product</a:t>
            </a:r>
            <a:br>
              <a:rPr lang="en-US" b="1" dirty="0">
                <a:solidFill>
                  <a:schemeClr val="accent1"/>
                </a:solidFill>
                <a:latin typeface="Calibri" panose="020F0502020204030204" pitchFamily="34" charset="0"/>
                <a:cs typeface="Calibri" panose="020F0502020204030204" pitchFamily="34" charset="0"/>
              </a:rPr>
            </a:br>
            <a:r>
              <a:rPr lang="en-US" b="1" dirty="0">
                <a:solidFill>
                  <a:schemeClr val="accent1"/>
                </a:solidFill>
                <a:latin typeface="Calibri" panose="020F0502020204030204" pitchFamily="34" charset="0"/>
                <a:cs typeface="Calibri" panose="020F0502020204030204" pitchFamily="34" charset="0"/>
              </a:rPr>
              <a:t>backlog</a:t>
            </a:r>
          </a:p>
        </p:txBody>
      </p:sp>
      <p:sp>
        <p:nvSpPr>
          <p:cNvPr id="46" name="TextBox 45">
            <a:extLst>
              <a:ext uri="{FF2B5EF4-FFF2-40B4-BE49-F238E27FC236}">
                <a16:creationId xmlns:a16="http://schemas.microsoft.com/office/drawing/2014/main" id="{041B7141-3510-2E46-B007-F414C048CA53}"/>
              </a:ext>
            </a:extLst>
          </p:cNvPr>
          <p:cNvSpPr txBox="1"/>
          <p:nvPr/>
        </p:nvSpPr>
        <p:spPr>
          <a:xfrm>
            <a:off x="7568311" y="1702550"/>
            <a:ext cx="1481944" cy="646331"/>
          </a:xfrm>
          <a:prstGeom prst="rect">
            <a:avLst/>
          </a:prstGeom>
          <a:noFill/>
        </p:spPr>
        <p:txBody>
          <a:bodyPr wrap="none" rtlCol="0">
            <a:spAutoFit/>
          </a:bodyPr>
          <a:lstStyle/>
          <a:p>
            <a:pPr algn="ctr"/>
            <a:r>
              <a:rPr lang="en-US" b="1" dirty="0">
                <a:solidFill>
                  <a:schemeClr val="accent1"/>
                </a:solidFill>
                <a:latin typeface="Calibri" panose="020F0502020204030204" pitchFamily="34" charset="0"/>
                <a:cs typeface="Calibri" panose="020F0502020204030204" pitchFamily="34" charset="0"/>
              </a:rPr>
              <a:t>Select items </a:t>
            </a:r>
            <a:br>
              <a:rPr lang="en-US" b="1" dirty="0">
                <a:solidFill>
                  <a:schemeClr val="accent1"/>
                </a:solidFill>
                <a:latin typeface="Calibri" panose="020F0502020204030204" pitchFamily="34" charset="0"/>
                <a:cs typeface="Calibri" panose="020F0502020204030204" pitchFamily="34" charset="0"/>
              </a:rPr>
            </a:br>
            <a:r>
              <a:rPr lang="en-US" b="1" dirty="0">
                <a:solidFill>
                  <a:schemeClr val="accent1"/>
                </a:solidFill>
                <a:latin typeface="Calibri" panose="020F0502020204030204" pitchFamily="34" charset="0"/>
                <a:cs typeface="Calibri" panose="020F0502020204030204" pitchFamily="34" charset="0"/>
              </a:rPr>
              <a:t>to implement</a:t>
            </a:r>
          </a:p>
        </p:txBody>
      </p:sp>
      <p:sp>
        <p:nvSpPr>
          <p:cNvPr id="47" name="TextBox 46">
            <a:extLst>
              <a:ext uri="{FF2B5EF4-FFF2-40B4-BE49-F238E27FC236}">
                <a16:creationId xmlns:a16="http://schemas.microsoft.com/office/drawing/2014/main" id="{969283A1-4347-DF43-B3E8-7D2D91BB9624}"/>
              </a:ext>
            </a:extLst>
          </p:cNvPr>
          <p:cNvSpPr txBox="1"/>
          <p:nvPr/>
        </p:nvSpPr>
        <p:spPr>
          <a:xfrm>
            <a:off x="7659513" y="2781098"/>
            <a:ext cx="963059" cy="707886"/>
          </a:xfrm>
          <a:prstGeom prst="rect">
            <a:avLst/>
          </a:prstGeom>
          <a:noFill/>
        </p:spPr>
        <p:txBody>
          <a:bodyPr wrap="square" rtlCol="0">
            <a:spAutoFit/>
          </a:bodyPr>
          <a:lstStyle/>
          <a:p>
            <a:pPr algn="ctr"/>
            <a:r>
              <a:rPr lang="en-US" sz="2000" b="1" dirty="0">
                <a:solidFill>
                  <a:schemeClr val="accent1"/>
                </a:solidFill>
                <a:latin typeface="Calibri" panose="020F0502020204030204" pitchFamily="34" charset="0"/>
                <a:cs typeface="Calibri" panose="020F0502020204030204" pitchFamily="34" charset="0"/>
              </a:rPr>
              <a:t>Plan</a:t>
            </a:r>
            <a:br>
              <a:rPr lang="en-US" sz="2000" b="1" dirty="0">
                <a:solidFill>
                  <a:schemeClr val="accent1"/>
                </a:solidFill>
                <a:latin typeface="Calibri" panose="020F0502020204030204" pitchFamily="34" charset="0"/>
                <a:cs typeface="Calibri" panose="020F0502020204030204" pitchFamily="34" charset="0"/>
              </a:rPr>
            </a:br>
            <a:r>
              <a:rPr lang="en-US" sz="2000" b="1" dirty="0">
                <a:solidFill>
                  <a:schemeClr val="accent1"/>
                </a:solidFill>
                <a:latin typeface="Calibri" panose="020F0502020204030204" pitchFamily="34" charset="0"/>
                <a:cs typeface="Calibri" panose="020F0502020204030204" pitchFamily="34" charset="0"/>
              </a:rPr>
              <a:t>sprint</a:t>
            </a:r>
          </a:p>
        </p:txBody>
      </p:sp>
      <p:sp>
        <p:nvSpPr>
          <p:cNvPr id="48" name="TextBox 47">
            <a:extLst>
              <a:ext uri="{FF2B5EF4-FFF2-40B4-BE49-F238E27FC236}">
                <a16:creationId xmlns:a16="http://schemas.microsoft.com/office/drawing/2014/main" id="{A3B35A2A-1066-3747-997A-51E29B1C85B4}"/>
              </a:ext>
            </a:extLst>
          </p:cNvPr>
          <p:cNvSpPr txBox="1"/>
          <p:nvPr/>
        </p:nvSpPr>
        <p:spPr>
          <a:xfrm>
            <a:off x="6219675" y="3695623"/>
            <a:ext cx="927178" cy="461665"/>
          </a:xfrm>
          <a:prstGeom prst="rect">
            <a:avLst/>
          </a:prstGeom>
          <a:noFill/>
        </p:spPr>
        <p:txBody>
          <a:bodyPr wrap="none" rtlCol="0">
            <a:spAutoFit/>
          </a:bodyPr>
          <a:lstStyle/>
          <a:p>
            <a:pPr algn="ctr"/>
            <a:r>
              <a:rPr lang="en-US" sz="2400" b="1" dirty="0">
                <a:solidFill>
                  <a:srgbClr val="FF0000"/>
                </a:solidFill>
                <a:latin typeface="Calibri" panose="020F0502020204030204" pitchFamily="34" charset="0"/>
                <a:cs typeface="Calibri" panose="020F0502020204030204" pitchFamily="34" charset="0"/>
              </a:rPr>
              <a:t>sprint</a:t>
            </a:r>
          </a:p>
        </p:txBody>
      </p:sp>
      <p:sp>
        <p:nvSpPr>
          <p:cNvPr id="49" name="TextBox 48">
            <a:extLst>
              <a:ext uri="{FF2B5EF4-FFF2-40B4-BE49-F238E27FC236}">
                <a16:creationId xmlns:a16="http://schemas.microsoft.com/office/drawing/2014/main" id="{89C66EF8-3A0D-B140-9010-434404DF1342}"/>
              </a:ext>
            </a:extLst>
          </p:cNvPr>
          <p:cNvSpPr txBox="1"/>
          <p:nvPr/>
        </p:nvSpPr>
        <p:spPr>
          <a:xfrm>
            <a:off x="4799856" y="2201309"/>
            <a:ext cx="957378" cy="707886"/>
          </a:xfrm>
          <a:prstGeom prst="rect">
            <a:avLst/>
          </a:prstGeom>
          <a:noFill/>
        </p:spPr>
        <p:txBody>
          <a:bodyPr wrap="none" rtlCol="0">
            <a:spAutoFit/>
          </a:bodyPr>
          <a:lstStyle/>
          <a:p>
            <a:pPr algn="ctr"/>
            <a:r>
              <a:rPr lang="en-US" sz="2000" b="1" dirty="0">
                <a:solidFill>
                  <a:schemeClr val="accent1"/>
                </a:solidFill>
                <a:latin typeface="Calibri" panose="020F0502020204030204" pitchFamily="34" charset="0"/>
                <a:cs typeface="Calibri" panose="020F0502020204030204" pitchFamily="34" charset="0"/>
              </a:rPr>
              <a:t>Review</a:t>
            </a:r>
            <a:br>
              <a:rPr lang="en-US" sz="2000" b="1" dirty="0">
                <a:solidFill>
                  <a:schemeClr val="accent1"/>
                </a:solidFill>
                <a:latin typeface="Calibri" panose="020F0502020204030204" pitchFamily="34" charset="0"/>
                <a:cs typeface="Calibri" panose="020F0502020204030204" pitchFamily="34" charset="0"/>
              </a:rPr>
            </a:br>
            <a:r>
              <a:rPr lang="en-US" sz="2000" b="1" dirty="0">
                <a:solidFill>
                  <a:schemeClr val="accent1"/>
                </a:solidFill>
                <a:latin typeface="Calibri" panose="020F0502020204030204" pitchFamily="34" charset="0"/>
                <a:cs typeface="Calibri" panose="020F0502020204030204" pitchFamily="34" charset="0"/>
              </a:rPr>
              <a:t>sprint</a:t>
            </a:r>
          </a:p>
        </p:txBody>
      </p:sp>
      <p:sp>
        <p:nvSpPr>
          <p:cNvPr id="50" name="TextBox 49">
            <a:extLst>
              <a:ext uri="{FF2B5EF4-FFF2-40B4-BE49-F238E27FC236}">
                <a16:creationId xmlns:a16="http://schemas.microsoft.com/office/drawing/2014/main" id="{5F2986BD-1403-3740-9F65-B91582D9619E}"/>
              </a:ext>
            </a:extLst>
          </p:cNvPr>
          <p:cNvSpPr txBox="1"/>
          <p:nvPr/>
        </p:nvSpPr>
        <p:spPr>
          <a:xfrm>
            <a:off x="4616017" y="4721589"/>
            <a:ext cx="1128002" cy="707886"/>
          </a:xfrm>
          <a:prstGeom prst="rect">
            <a:avLst/>
          </a:prstGeom>
          <a:noFill/>
        </p:spPr>
        <p:txBody>
          <a:bodyPr wrap="none" rtlCol="0">
            <a:spAutoFit/>
          </a:bodyPr>
          <a:lstStyle/>
          <a:p>
            <a:pPr algn="ctr"/>
            <a:r>
              <a:rPr lang="en-US" sz="2000" b="1" dirty="0">
                <a:solidFill>
                  <a:schemeClr val="accent1"/>
                </a:solidFill>
                <a:latin typeface="Calibri" panose="020F0502020204030204" pitchFamily="34" charset="0"/>
                <a:cs typeface="Calibri" panose="020F0502020204030204" pitchFamily="34" charset="0"/>
              </a:rPr>
              <a:t>Test</a:t>
            </a:r>
            <a:br>
              <a:rPr lang="en-US" sz="2000" b="1" dirty="0">
                <a:solidFill>
                  <a:schemeClr val="accent1"/>
                </a:solidFill>
                <a:latin typeface="Calibri" panose="020F0502020204030204" pitchFamily="34" charset="0"/>
                <a:cs typeface="Calibri" panose="020F0502020204030204" pitchFamily="34" charset="0"/>
              </a:rPr>
            </a:br>
            <a:r>
              <a:rPr lang="en-US" sz="2000" b="1" dirty="0">
                <a:solidFill>
                  <a:schemeClr val="accent1"/>
                </a:solidFill>
                <a:latin typeface="Calibri" panose="020F0502020204030204" pitchFamily="34" charset="0"/>
                <a:cs typeface="Calibri" panose="020F0502020204030204" pitchFamily="34" charset="0"/>
              </a:rPr>
              <a:t>software</a:t>
            </a:r>
          </a:p>
        </p:txBody>
      </p:sp>
      <p:sp>
        <p:nvSpPr>
          <p:cNvPr id="51" name="TextBox 50">
            <a:extLst>
              <a:ext uri="{FF2B5EF4-FFF2-40B4-BE49-F238E27FC236}">
                <a16:creationId xmlns:a16="http://schemas.microsoft.com/office/drawing/2014/main" id="{E4A7FDC8-6F75-1040-95D3-CE1F9477C795}"/>
              </a:ext>
            </a:extLst>
          </p:cNvPr>
          <p:cNvSpPr txBox="1"/>
          <p:nvPr/>
        </p:nvSpPr>
        <p:spPr>
          <a:xfrm>
            <a:off x="6264144" y="5874946"/>
            <a:ext cx="1128001" cy="707886"/>
          </a:xfrm>
          <a:prstGeom prst="rect">
            <a:avLst/>
          </a:prstGeom>
          <a:noFill/>
        </p:spPr>
        <p:txBody>
          <a:bodyPr wrap="none" rtlCol="0">
            <a:spAutoFit/>
          </a:bodyPr>
          <a:lstStyle/>
          <a:p>
            <a:pPr algn="ctr"/>
            <a:r>
              <a:rPr lang="en-US" sz="2000" b="1" dirty="0">
                <a:solidFill>
                  <a:schemeClr val="accent1"/>
                </a:solidFill>
                <a:latin typeface="Calibri" panose="020F0502020204030204" pitchFamily="34" charset="0"/>
                <a:cs typeface="Calibri" panose="020F0502020204030204" pitchFamily="34" charset="0"/>
              </a:rPr>
              <a:t>Develop</a:t>
            </a:r>
            <a:br>
              <a:rPr lang="en-US" sz="2000" b="1" dirty="0">
                <a:solidFill>
                  <a:schemeClr val="accent1"/>
                </a:solidFill>
                <a:latin typeface="Calibri" panose="020F0502020204030204" pitchFamily="34" charset="0"/>
                <a:cs typeface="Calibri" panose="020F0502020204030204" pitchFamily="34" charset="0"/>
              </a:rPr>
            </a:br>
            <a:r>
              <a:rPr lang="en-US" sz="2000" b="1" dirty="0">
                <a:solidFill>
                  <a:schemeClr val="accent1"/>
                </a:solidFill>
                <a:latin typeface="Calibri" panose="020F0502020204030204" pitchFamily="34" charset="0"/>
                <a:cs typeface="Calibri" panose="020F0502020204030204" pitchFamily="34" charset="0"/>
              </a:rPr>
              <a:t>software</a:t>
            </a:r>
          </a:p>
        </p:txBody>
      </p:sp>
      <p:sp>
        <p:nvSpPr>
          <p:cNvPr id="52" name="TextBox 51">
            <a:extLst>
              <a:ext uri="{FF2B5EF4-FFF2-40B4-BE49-F238E27FC236}">
                <a16:creationId xmlns:a16="http://schemas.microsoft.com/office/drawing/2014/main" id="{365C1789-7260-A64A-86D1-528102151714}"/>
              </a:ext>
            </a:extLst>
          </p:cNvPr>
          <p:cNvSpPr txBox="1"/>
          <p:nvPr/>
        </p:nvSpPr>
        <p:spPr>
          <a:xfrm>
            <a:off x="7686462" y="4844701"/>
            <a:ext cx="982961" cy="461665"/>
          </a:xfrm>
          <a:prstGeom prst="rect">
            <a:avLst/>
          </a:prstGeom>
          <a:noFill/>
        </p:spPr>
        <p:txBody>
          <a:bodyPr wrap="none" rtlCol="0">
            <a:spAutoFit/>
          </a:bodyPr>
          <a:lstStyle/>
          <a:p>
            <a:pPr algn="ctr"/>
            <a:r>
              <a:rPr lang="en-US" sz="2400" b="1" dirty="0">
                <a:solidFill>
                  <a:srgbClr val="FF0000"/>
                </a:solidFill>
                <a:latin typeface="Calibri" panose="020F0502020204030204" pitchFamily="34" charset="0"/>
                <a:cs typeface="Calibri" panose="020F0502020204030204" pitchFamily="34" charset="0"/>
              </a:rPr>
              <a:t>Scrum</a:t>
            </a:r>
          </a:p>
        </p:txBody>
      </p:sp>
      <p:sp>
        <p:nvSpPr>
          <p:cNvPr id="53" name="Rounded Rectangle 52">
            <a:extLst>
              <a:ext uri="{FF2B5EF4-FFF2-40B4-BE49-F238E27FC236}">
                <a16:creationId xmlns:a16="http://schemas.microsoft.com/office/drawing/2014/main" id="{082EF52C-E692-7F46-A662-763BCFD0BCD7}"/>
              </a:ext>
            </a:extLst>
          </p:cNvPr>
          <p:cNvSpPr>
            <a:spLocks noChangeArrowheads="1"/>
          </p:cNvSpPr>
          <p:nvPr/>
        </p:nvSpPr>
        <p:spPr bwMode="auto">
          <a:xfrm>
            <a:off x="6140058" y="2185562"/>
            <a:ext cx="1086412" cy="739383"/>
          </a:xfrm>
          <a:prstGeom prst="roundRect">
            <a:avLst>
              <a:gd name="adj" fmla="val 9274"/>
            </a:avLst>
          </a:prstGeom>
          <a:solidFill>
            <a:schemeClr val="accent2">
              <a:lumMod val="40000"/>
              <a:lumOff val="60000"/>
            </a:schemeClr>
          </a:solidFill>
          <a:ln w="2540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000" dirty="0"/>
              <a:t>Product </a:t>
            </a:r>
            <a:br>
              <a:rPr lang="en-US" sz="2000" dirty="0"/>
            </a:br>
            <a:r>
              <a:rPr lang="en-US" sz="2000" dirty="0"/>
              <a:t>backlog</a:t>
            </a:r>
          </a:p>
        </p:txBody>
      </p:sp>
      <p:sp>
        <p:nvSpPr>
          <p:cNvPr id="54" name="Rounded Rectangle 53">
            <a:extLst>
              <a:ext uri="{FF2B5EF4-FFF2-40B4-BE49-F238E27FC236}">
                <a16:creationId xmlns:a16="http://schemas.microsoft.com/office/drawing/2014/main" id="{CA27B0BA-8889-2448-A692-7227961962B0}"/>
              </a:ext>
            </a:extLst>
          </p:cNvPr>
          <p:cNvSpPr>
            <a:spLocks noChangeArrowheads="1"/>
          </p:cNvSpPr>
          <p:nvPr/>
        </p:nvSpPr>
        <p:spPr bwMode="auto">
          <a:xfrm>
            <a:off x="6140058" y="4705842"/>
            <a:ext cx="1086412" cy="739383"/>
          </a:xfrm>
          <a:prstGeom prst="roundRect">
            <a:avLst>
              <a:gd name="adj" fmla="val 9274"/>
            </a:avLst>
          </a:prstGeom>
          <a:solidFill>
            <a:schemeClr val="accent2">
              <a:lumMod val="40000"/>
              <a:lumOff val="60000"/>
            </a:schemeClr>
          </a:solidFill>
          <a:ln w="2540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000" dirty="0"/>
              <a:t>Sprint</a:t>
            </a:r>
            <a:br>
              <a:rPr lang="en-US" sz="2000" dirty="0"/>
            </a:br>
            <a:r>
              <a:rPr lang="en-US" sz="2000" dirty="0"/>
              <a:t>backlog</a:t>
            </a:r>
          </a:p>
        </p:txBody>
      </p:sp>
      <p:cxnSp>
        <p:nvCxnSpPr>
          <p:cNvPr id="55" name="Straight Arrow Connector 54">
            <a:extLst>
              <a:ext uri="{FF2B5EF4-FFF2-40B4-BE49-F238E27FC236}">
                <a16:creationId xmlns:a16="http://schemas.microsoft.com/office/drawing/2014/main" id="{B60867AD-5177-5745-81D8-070204867F4A}"/>
              </a:ext>
            </a:extLst>
          </p:cNvPr>
          <p:cNvCxnSpPr>
            <a:cxnSpLocks/>
          </p:cNvCxnSpPr>
          <p:nvPr/>
        </p:nvCxnSpPr>
        <p:spPr>
          <a:xfrm>
            <a:off x="6669289" y="1475635"/>
            <a:ext cx="27950" cy="709927"/>
          </a:xfrm>
          <a:prstGeom prst="straightConnector1">
            <a:avLst/>
          </a:prstGeom>
          <a:ln w="76200">
            <a:solidFill>
              <a:schemeClr val="accent3">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5DBE07C-9985-FE41-BCDC-8FD3C27AC4E3}"/>
              </a:ext>
            </a:extLst>
          </p:cNvPr>
          <p:cNvCxnSpPr>
            <a:cxnSpLocks/>
            <a:endCxn id="46" idx="1"/>
          </p:cNvCxnSpPr>
          <p:nvPr/>
        </p:nvCxnSpPr>
        <p:spPr>
          <a:xfrm flipV="1">
            <a:off x="7240953" y="2025716"/>
            <a:ext cx="327358" cy="220971"/>
          </a:xfrm>
          <a:prstGeom prst="straightConnector1">
            <a:avLst/>
          </a:prstGeom>
          <a:ln w="76200">
            <a:solidFill>
              <a:schemeClr val="accent3">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2D9D659-1E51-374D-A3BF-57E8F0FD3D86}"/>
              </a:ext>
            </a:extLst>
          </p:cNvPr>
          <p:cNvCxnSpPr>
            <a:cxnSpLocks/>
            <a:endCxn id="47" idx="1"/>
          </p:cNvCxnSpPr>
          <p:nvPr/>
        </p:nvCxnSpPr>
        <p:spPr>
          <a:xfrm>
            <a:off x="7236698" y="2884029"/>
            <a:ext cx="422815" cy="251013"/>
          </a:xfrm>
          <a:prstGeom prst="straightConnector1">
            <a:avLst/>
          </a:prstGeom>
          <a:ln w="76200">
            <a:solidFill>
              <a:schemeClr val="accent3">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44B93E8-B274-814E-81EC-D3EC6DAE8F67}"/>
              </a:ext>
            </a:extLst>
          </p:cNvPr>
          <p:cNvCxnSpPr>
            <a:cxnSpLocks/>
          </p:cNvCxnSpPr>
          <p:nvPr/>
        </p:nvCxnSpPr>
        <p:spPr>
          <a:xfrm>
            <a:off x="6669174" y="2924944"/>
            <a:ext cx="28180" cy="770678"/>
          </a:xfrm>
          <a:prstGeom prst="straightConnector1">
            <a:avLst/>
          </a:prstGeom>
          <a:ln w="76200">
            <a:solidFill>
              <a:schemeClr val="accent3">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DF8F586-F72A-5041-8E3B-E2F35D078CDB}"/>
              </a:ext>
            </a:extLst>
          </p:cNvPr>
          <p:cNvCxnSpPr>
            <a:cxnSpLocks/>
            <a:stCxn id="53" idx="1"/>
            <a:endCxn id="49" idx="3"/>
          </p:cNvCxnSpPr>
          <p:nvPr/>
        </p:nvCxnSpPr>
        <p:spPr>
          <a:xfrm flipH="1" flipV="1">
            <a:off x="5757234" y="2555253"/>
            <a:ext cx="382824" cy="1"/>
          </a:xfrm>
          <a:prstGeom prst="straightConnector1">
            <a:avLst/>
          </a:prstGeom>
          <a:ln w="76200">
            <a:solidFill>
              <a:schemeClr val="accent3">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2784FDE-1CB8-5049-B3F4-7F708F0A406D}"/>
              </a:ext>
            </a:extLst>
          </p:cNvPr>
          <p:cNvCxnSpPr>
            <a:cxnSpLocks/>
            <a:stCxn id="48" idx="2"/>
            <a:endCxn id="54" idx="0"/>
          </p:cNvCxnSpPr>
          <p:nvPr/>
        </p:nvCxnSpPr>
        <p:spPr>
          <a:xfrm>
            <a:off x="6683264" y="4157287"/>
            <a:ext cx="0" cy="548554"/>
          </a:xfrm>
          <a:prstGeom prst="straightConnector1">
            <a:avLst/>
          </a:prstGeom>
          <a:ln w="76200">
            <a:solidFill>
              <a:schemeClr val="accent3">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84BC6DE-9212-9643-A814-E131F7EE0014}"/>
              </a:ext>
            </a:extLst>
          </p:cNvPr>
          <p:cNvCxnSpPr>
            <a:cxnSpLocks/>
          </p:cNvCxnSpPr>
          <p:nvPr/>
        </p:nvCxnSpPr>
        <p:spPr>
          <a:xfrm>
            <a:off x="7226471" y="5075532"/>
            <a:ext cx="459991" cy="0"/>
          </a:xfrm>
          <a:prstGeom prst="straightConnector1">
            <a:avLst/>
          </a:prstGeom>
          <a:ln w="76200">
            <a:solidFill>
              <a:schemeClr val="accent3">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27B9FB8-30EC-E647-B7EE-5C1956649FB7}"/>
              </a:ext>
            </a:extLst>
          </p:cNvPr>
          <p:cNvCxnSpPr>
            <a:cxnSpLocks/>
            <a:stCxn id="54" idx="2"/>
          </p:cNvCxnSpPr>
          <p:nvPr/>
        </p:nvCxnSpPr>
        <p:spPr>
          <a:xfrm>
            <a:off x="6683265" y="5445224"/>
            <a:ext cx="1" cy="429722"/>
          </a:xfrm>
          <a:prstGeom prst="straightConnector1">
            <a:avLst/>
          </a:prstGeom>
          <a:ln w="76200">
            <a:solidFill>
              <a:schemeClr val="accent3">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A919362-72C8-7041-97AB-A9031C35F1DB}"/>
              </a:ext>
            </a:extLst>
          </p:cNvPr>
          <p:cNvCxnSpPr>
            <a:cxnSpLocks/>
            <a:endCxn id="50" idx="3"/>
          </p:cNvCxnSpPr>
          <p:nvPr/>
        </p:nvCxnSpPr>
        <p:spPr>
          <a:xfrm flipH="1" flipV="1">
            <a:off x="5744020" y="5075532"/>
            <a:ext cx="396041" cy="2"/>
          </a:xfrm>
          <a:prstGeom prst="straightConnector1">
            <a:avLst/>
          </a:prstGeom>
          <a:ln w="76200">
            <a:solidFill>
              <a:schemeClr val="accent3">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D7E68724-A965-684B-9C1B-B8621F39D952}"/>
              </a:ext>
            </a:extLst>
          </p:cNvPr>
          <p:cNvSpPr/>
          <p:nvPr/>
        </p:nvSpPr>
        <p:spPr>
          <a:xfrm>
            <a:off x="5455571" y="862233"/>
            <a:ext cx="410378" cy="4114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7573373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361E0-2CE4-1843-8C68-9B6E8287B834}"/>
              </a:ext>
            </a:extLst>
          </p:cNvPr>
          <p:cNvSpPr>
            <a:spLocks noGrp="1"/>
          </p:cNvSpPr>
          <p:nvPr>
            <p:ph type="title"/>
          </p:nvPr>
        </p:nvSpPr>
        <p:spPr>
          <a:xfrm>
            <a:off x="505486" y="279465"/>
            <a:ext cx="8229600" cy="850106"/>
          </a:xfrm>
        </p:spPr>
        <p:txBody>
          <a:bodyPr/>
          <a:lstStyle/>
          <a:p>
            <a:r>
              <a:rPr lang="en-US" dirty="0"/>
              <a:t>Key Scrum practices</a:t>
            </a:r>
          </a:p>
        </p:txBody>
      </p:sp>
      <p:sp>
        <p:nvSpPr>
          <p:cNvPr id="3" name="Content Placeholder 2">
            <a:extLst>
              <a:ext uri="{FF2B5EF4-FFF2-40B4-BE49-F238E27FC236}">
                <a16:creationId xmlns:a16="http://schemas.microsoft.com/office/drawing/2014/main" id="{6E4B6CA9-6FB7-1942-9F0A-F15D1865D447}"/>
              </a:ext>
            </a:extLst>
          </p:cNvPr>
          <p:cNvSpPr>
            <a:spLocks noGrp="1"/>
          </p:cNvSpPr>
          <p:nvPr>
            <p:ph idx="1"/>
          </p:nvPr>
        </p:nvSpPr>
        <p:spPr>
          <a:xfrm>
            <a:off x="542469" y="1512762"/>
            <a:ext cx="10511811" cy="4851824"/>
          </a:xfrm>
        </p:spPr>
        <p:txBody>
          <a:bodyPr>
            <a:normAutofit/>
          </a:bodyPr>
          <a:lstStyle/>
          <a:p>
            <a:r>
              <a:rPr lang="en-US" sz="3000" dirty="0">
                <a:solidFill>
                  <a:schemeClr val="accent1"/>
                </a:solidFill>
              </a:rPr>
              <a:t>Product backlog</a:t>
            </a:r>
            <a:r>
              <a:rPr lang="en-US" sz="3000" dirty="0"/>
              <a:t/>
            </a:r>
            <a:br>
              <a:rPr lang="en-US" sz="3000" dirty="0"/>
            </a:br>
            <a:r>
              <a:rPr lang="en-US" sz="3000" dirty="0"/>
              <a:t>This is a to-do list of items to be implemented that is reviewed and updated before each sprint.</a:t>
            </a:r>
          </a:p>
          <a:p>
            <a:r>
              <a:rPr lang="en-US" sz="3000" dirty="0">
                <a:solidFill>
                  <a:schemeClr val="accent1"/>
                </a:solidFill>
              </a:rPr>
              <a:t>Timeboxed sprints</a:t>
            </a:r>
            <a:r>
              <a:rPr lang="en-US" sz="3000" dirty="0"/>
              <a:t/>
            </a:r>
            <a:br>
              <a:rPr lang="en-US" sz="3000" dirty="0"/>
            </a:br>
            <a:r>
              <a:rPr lang="en-US" sz="3000" dirty="0"/>
              <a:t>Fixed-time (2-4 week) periods in which items from the product backlog are implemented,</a:t>
            </a:r>
          </a:p>
          <a:p>
            <a:r>
              <a:rPr lang="en-US" sz="3000" dirty="0">
                <a:solidFill>
                  <a:schemeClr val="accent1"/>
                </a:solidFill>
              </a:rPr>
              <a:t>Self-organizing teams</a:t>
            </a:r>
            <a:r>
              <a:rPr lang="en-US" sz="3000" dirty="0"/>
              <a:t/>
            </a:r>
            <a:br>
              <a:rPr lang="en-US" sz="3000" dirty="0"/>
            </a:br>
            <a:r>
              <a:rPr lang="en-US" sz="3000" dirty="0"/>
              <a:t>Self-organizing teams make their own decisions and work by discussing issues and making decisions by consensus.</a:t>
            </a:r>
            <a:br>
              <a:rPr lang="en-US" sz="3000" dirty="0"/>
            </a:br>
            <a:endParaRPr lang="en-US" sz="3000" dirty="0"/>
          </a:p>
          <a:p>
            <a:endParaRPr lang="en-US" sz="3000" dirty="0"/>
          </a:p>
          <a:p>
            <a:endParaRPr lang="en-US" sz="3000" dirty="0"/>
          </a:p>
        </p:txBody>
      </p:sp>
      <p:sp>
        <p:nvSpPr>
          <p:cNvPr id="4" name="Slide Number Placeholder 3">
            <a:extLst>
              <a:ext uri="{FF2B5EF4-FFF2-40B4-BE49-F238E27FC236}">
                <a16:creationId xmlns:a16="http://schemas.microsoft.com/office/drawing/2014/main" id="{D60A3B26-C993-D043-9C44-4406F1783EC0}"/>
              </a:ext>
            </a:extLst>
          </p:cNvPr>
          <p:cNvSpPr>
            <a:spLocks noGrp="1"/>
          </p:cNvSpPr>
          <p:nvPr>
            <p:ph type="sldNum" sz="quarter" idx="12"/>
          </p:nvPr>
        </p:nvSpPr>
        <p:spPr/>
        <p:txBody>
          <a:bodyPr/>
          <a:lstStyle/>
          <a:p>
            <a:pPr>
              <a:defRPr/>
            </a:pPr>
            <a:fld id="{E78C9E75-97FD-45D9-8ED3-955348887BB1}" type="slidenum">
              <a:rPr lang="zh-TW" altLang="en-US" smtClean="0"/>
              <a:pPr>
                <a:defRPr/>
              </a:pPr>
              <a:t>63</a:t>
            </a:fld>
            <a:endParaRPr lang="zh-TW" altLang="en-US"/>
          </a:p>
        </p:txBody>
      </p:sp>
    </p:spTree>
    <p:extLst>
      <p:ext uri="{BB962C8B-B14F-4D97-AF65-F5344CB8AC3E}">
        <p14:creationId xmlns:p14="http://schemas.microsoft.com/office/powerpoint/2010/main" val="33656592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361E0-2CE4-1843-8C68-9B6E8287B834}"/>
              </a:ext>
            </a:extLst>
          </p:cNvPr>
          <p:cNvSpPr>
            <a:spLocks noGrp="1"/>
          </p:cNvSpPr>
          <p:nvPr>
            <p:ph type="title"/>
          </p:nvPr>
        </p:nvSpPr>
        <p:spPr>
          <a:xfrm>
            <a:off x="596020" y="265176"/>
            <a:ext cx="8229600" cy="850106"/>
          </a:xfrm>
        </p:spPr>
        <p:txBody>
          <a:bodyPr/>
          <a:lstStyle/>
          <a:p>
            <a:r>
              <a:rPr lang="en-US" dirty="0"/>
              <a:t>Product backlogs</a:t>
            </a:r>
          </a:p>
        </p:txBody>
      </p:sp>
      <p:sp>
        <p:nvSpPr>
          <p:cNvPr id="3" name="Content Placeholder 2">
            <a:extLst>
              <a:ext uri="{FF2B5EF4-FFF2-40B4-BE49-F238E27FC236}">
                <a16:creationId xmlns:a16="http://schemas.microsoft.com/office/drawing/2014/main" id="{6E4B6CA9-6FB7-1942-9F0A-F15D1865D447}"/>
              </a:ext>
            </a:extLst>
          </p:cNvPr>
          <p:cNvSpPr>
            <a:spLocks noGrp="1"/>
          </p:cNvSpPr>
          <p:nvPr>
            <p:ph idx="1"/>
          </p:nvPr>
        </p:nvSpPr>
        <p:spPr>
          <a:xfrm>
            <a:off x="596020" y="1306878"/>
            <a:ext cx="10621224" cy="5099175"/>
          </a:xfrm>
        </p:spPr>
        <p:txBody>
          <a:bodyPr>
            <a:normAutofit/>
          </a:bodyPr>
          <a:lstStyle/>
          <a:p>
            <a:r>
              <a:rPr lang="en-US" sz="2800" dirty="0"/>
              <a:t>The product backlog is a list of what needs to be done to complete the development of the product. </a:t>
            </a:r>
          </a:p>
          <a:p>
            <a:r>
              <a:rPr lang="en-US" sz="2800" dirty="0"/>
              <a:t>The items on this list are called </a:t>
            </a:r>
            <a:r>
              <a:rPr lang="en-US" sz="2800" dirty="0">
                <a:solidFill>
                  <a:srgbClr val="C00000"/>
                </a:solidFill>
              </a:rPr>
              <a:t>product backlog items (PBIs)</a:t>
            </a:r>
            <a:r>
              <a:rPr lang="en-US" sz="2800" dirty="0"/>
              <a:t>. </a:t>
            </a:r>
          </a:p>
          <a:p>
            <a:r>
              <a:rPr lang="en-US" sz="2800" dirty="0"/>
              <a:t>The product backlog may include a variety of different items such as product features to be implemented, user requests, essential development activities and desirable engineering improvements.  </a:t>
            </a:r>
          </a:p>
          <a:p>
            <a:r>
              <a:rPr lang="en-US" sz="2800" dirty="0"/>
              <a:t>The product backlog should always be prioritized so that the items that be implemented first are at the top of the list. </a:t>
            </a:r>
            <a:br>
              <a:rPr lang="en-US" sz="2800" dirty="0"/>
            </a:br>
            <a:endParaRPr lang="en-US" sz="2800" dirty="0"/>
          </a:p>
          <a:p>
            <a:endParaRPr lang="en-US" sz="2800" dirty="0"/>
          </a:p>
          <a:p>
            <a:endParaRPr lang="en-US" sz="2800" dirty="0"/>
          </a:p>
        </p:txBody>
      </p:sp>
      <p:sp>
        <p:nvSpPr>
          <p:cNvPr id="4" name="Slide Number Placeholder 3">
            <a:extLst>
              <a:ext uri="{FF2B5EF4-FFF2-40B4-BE49-F238E27FC236}">
                <a16:creationId xmlns:a16="http://schemas.microsoft.com/office/drawing/2014/main" id="{D60A3B26-C993-D043-9C44-4406F1783EC0}"/>
              </a:ext>
            </a:extLst>
          </p:cNvPr>
          <p:cNvSpPr>
            <a:spLocks noGrp="1"/>
          </p:cNvSpPr>
          <p:nvPr>
            <p:ph type="sldNum" sz="quarter" idx="12"/>
          </p:nvPr>
        </p:nvSpPr>
        <p:spPr/>
        <p:txBody>
          <a:bodyPr/>
          <a:lstStyle/>
          <a:p>
            <a:pPr>
              <a:defRPr/>
            </a:pPr>
            <a:fld id="{E78C9E75-97FD-45D9-8ED3-955348887BB1}" type="slidenum">
              <a:rPr lang="zh-TW" altLang="en-US" smtClean="0"/>
              <a:pPr>
                <a:defRPr/>
              </a:pPr>
              <a:t>64</a:t>
            </a:fld>
            <a:endParaRPr lang="zh-TW" altLang="en-US"/>
          </a:p>
        </p:txBody>
      </p:sp>
    </p:spTree>
    <p:extLst>
      <p:ext uri="{BB962C8B-B14F-4D97-AF65-F5344CB8AC3E}">
        <p14:creationId xmlns:p14="http://schemas.microsoft.com/office/powerpoint/2010/main" val="39291108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361E0-2CE4-1843-8C68-9B6E8287B834}"/>
              </a:ext>
            </a:extLst>
          </p:cNvPr>
          <p:cNvSpPr>
            <a:spLocks noGrp="1"/>
          </p:cNvSpPr>
          <p:nvPr>
            <p:ph type="title"/>
          </p:nvPr>
        </p:nvSpPr>
        <p:spPr>
          <a:xfrm>
            <a:off x="534154" y="144016"/>
            <a:ext cx="9676646" cy="1124744"/>
          </a:xfrm>
        </p:spPr>
        <p:txBody>
          <a:bodyPr>
            <a:normAutofit fontScale="90000"/>
          </a:bodyPr>
          <a:lstStyle/>
          <a:p>
            <a:r>
              <a:rPr lang="en-US" dirty="0"/>
              <a:t>Examples of </a:t>
            </a:r>
            <a:r>
              <a:rPr lang="en-US" dirty="0" smtClean="0"/>
              <a:t>Product </a:t>
            </a:r>
            <a:r>
              <a:rPr lang="en-US" dirty="0"/>
              <a:t>Backlog Items (PBIs)</a:t>
            </a:r>
          </a:p>
        </p:txBody>
      </p:sp>
      <p:sp>
        <p:nvSpPr>
          <p:cNvPr id="3" name="Content Placeholder 2">
            <a:extLst>
              <a:ext uri="{FF2B5EF4-FFF2-40B4-BE49-F238E27FC236}">
                <a16:creationId xmlns:a16="http://schemas.microsoft.com/office/drawing/2014/main" id="{6E4B6CA9-6FB7-1942-9F0A-F15D1865D447}"/>
              </a:ext>
            </a:extLst>
          </p:cNvPr>
          <p:cNvSpPr>
            <a:spLocks noGrp="1"/>
          </p:cNvSpPr>
          <p:nvPr>
            <p:ph idx="1"/>
          </p:nvPr>
        </p:nvSpPr>
        <p:spPr>
          <a:xfrm>
            <a:off x="534154" y="1343657"/>
            <a:ext cx="10746464" cy="5179095"/>
          </a:xfrm>
        </p:spPr>
        <p:txBody>
          <a:bodyPr>
            <a:noAutofit/>
          </a:bodyPr>
          <a:lstStyle/>
          <a:p>
            <a:pPr marL="365760" indent="-365760">
              <a:buNone/>
            </a:pPr>
            <a:r>
              <a:rPr lang="en-US" sz="2400" dirty="0"/>
              <a:t>1.  As a teacher, I want to be able to configure the group of tools that are available to individual classes. (feature)</a:t>
            </a:r>
          </a:p>
          <a:p>
            <a:pPr marL="365760" indent="-365760">
              <a:buNone/>
            </a:pPr>
            <a:r>
              <a:rPr lang="en-US" sz="2400" dirty="0"/>
              <a:t>2.  As a parent, I want to be able to view my children’s work and the assessments made by their teachers. (feature)</a:t>
            </a:r>
          </a:p>
          <a:p>
            <a:pPr marL="365760" indent="-365760">
              <a:buNone/>
            </a:pPr>
            <a:r>
              <a:rPr lang="en-US" sz="2400" dirty="0"/>
              <a:t>3.  As a teacher of young children, I want a pictorial interface for children with limited reading ability. (user request)</a:t>
            </a:r>
          </a:p>
          <a:p>
            <a:pPr marL="365760" indent="-365760">
              <a:buNone/>
            </a:pPr>
            <a:r>
              <a:rPr lang="en-US" sz="2400" dirty="0"/>
              <a:t>4. Establish criteria for the assessment of open source software that might be used as a basis for parts of this system. (development activity)</a:t>
            </a:r>
          </a:p>
          <a:p>
            <a:pPr marL="365760" indent="-365760">
              <a:buNone/>
            </a:pPr>
            <a:r>
              <a:rPr lang="en-US" sz="2400" dirty="0"/>
              <a:t>5.  Refactor user interface code to improve understandability and performance. (engineering improvement)</a:t>
            </a:r>
          </a:p>
          <a:p>
            <a:pPr marL="365760" indent="-365760">
              <a:buNone/>
            </a:pPr>
            <a:r>
              <a:rPr lang="en-US" sz="2400" dirty="0"/>
              <a:t>6.  Implement encryption for all personal user data. (engineering improvement)</a:t>
            </a:r>
          </a:p>
          <a:p>
            <a:pPr marL="365760" indent="-365760">
              <a:buNone/>
            </a:pPr>
            <a:endParaRPr lang="en-US" sz="2400" dirty="0"/>
          </a:p>
          <a:p>
            <a:pPr marL="365760" indent="-365760">
              <a:buNone/>
            </a:pPr>
            <a:endParaRPr lang="en-US" sz="2400" dirty="0"/>
          </a:p>
          <a:p>
            <a:pPr marL="365760" indent="-365760">
              <a:buNone/>
            </a:pPr>
            <a:r>
              <a:rPr lang="en-US" sz="2400" dirty="0"/>
              <a:t/>
            </a:r>
            <a:br>
              <a:rPr lang="en-US" sz="2400" dirty="0"/>
            </a:br>
            <a:endParaRPr lang="en-US" sz="2400" dirty="0"/>
          </a:p>
          <a:p>
            <a:pPr marL="365760" indent="-365760">
              <a:buNone/>
            </a:pPr>
            <a:endParaRPr lang="en-US" sz="2400" dirty="0"/>
          </a:p>
          <a:p>
            <a:pPr marL="365760" indent="-365760">
              <a:buNone/>
            </a:pPr>
            <a:endParaRPr lang="en-US" sz="2400" dirty="0"/>
          </a:p>
        </p:txBody>
      </p:sp>
      <p:sp>
        <p:nvSpPr>
          <p:cNvPr id="4" name="Slide Number Placeholder 3">
            <a:extLst>
              <a:ext uri="{FF2B5EF4-FFF2-40B4-BE49-F238E27FC236}">
                <a16:creationId xmlns:a16="http://schemas.microsoft.com/office/drawing/2014/main" id="{D60A3B26-C993-D043-9C44-4406F1783EC0}"/>
              </a:ext>
            </a:extLst>
          </p:cNvPr>
          <p:cNvSpPr>
            <a:spLocks noGrp="1"/>
          </p:cNvSpPr>
          <p:nvPr>
            <p:ph type="sldNum" sz="quarter" idx="12"/>
          </p:nvPr>
        </p:nvSpPr>
        <p:spPr/>
        <p:txBody>
          <a:bodyPr/>
          <a:lstStyle/>
          <a:p>
            <a:pPr>
              <a:defRPr/>
            </a:pPr>
            <a:fld id="{E78C9E75-97FD-45D9-8ED3-955348887BB1}" type="slidenum">
              <a:rPr lang="zh-TW" altLang="en-US" smtClean="0"/>
              <a:pPr>
                <a:defRPr/>
              </a:pPr>
              <a:t>65</a:t>
            </a:fld>
            <a:endParaRPr lang="zh-TW" altLang="en-US"/>
          </a:p>
        </p:txBody>
      </p:sp>
    </p:spTree>
    <p:extLst>
      <p:ext uri="{BB962C8B-B14F-4D97-AF65-F5344CB8AC3E}">
        <p14:creationId xmlns:p14="http://schemas.microsoft.com/office/powerpoint/2010/main" val="1175016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361E0-2CE4-1843-8C68-9B6E8287B834}"/>
              </a:ext>
            </a:extLst>
          </p:cNvPr>
          <p:cNvSpPr>
            <a:spLocks noGrp="1"/>
          </p:cNvSpPr>
          <p:nvPr>
            <p:ph type="title"/>
          </p:nvPr>
        </p:nvSpPr>
        <p:spPr>
          <a:xfrm>
            <a:off x="469366" y="225498"/>
            <a:ext cx="8629650" cy="941835"/>
          </a:xfrm>
        </p:spPr>
        <p:txBody>
          <a:bodyPr/>
          <a:lstStyle/>
          <a:p>
            <a:r>
              <a:rPr lang="en-US" dirty="0"/>
              <a:t>Product backlog item states</a:t>
            </a:r>
          </a:p>
        </p:txBody>
      </p:sp>
      <p:sp>
        <p:nvSpPr>
          <p:cNvPr id="3" name="Content Placeholder 2">
            <a:extLst>
              <a:ext uri="{FF2B5EF4-FFF2-40B4-BE49-F238E27FC236}">
                <a16:creationId xmlns:a16="http://schemas.microsoft.com/office/drawing/2014/main" id="{6E4B6CA9-6FB7-1942-9F0A-F15D1865D447}"/>
              </a:ext>
            </a:extLst>
          </p:cNvPr>
          <p:cNvSpPr>
            <a:spLocks noGrp="1"/>
          </p:cNvSpPr>
          <p:nvPr>
            <p:ph idx="1"/>
          </p:nvPr>
        </p:nvSpPr>
        <p:spPr>
          <a:xfrm>
            <a:off x="469366" y="1346202"/>
            <a:ext cx="10775038" cy="5146674"/>
          </a:xfrm>
        </p:spPr>
        <p:txBody>
          <a:bodyPr>
            <a:noAutofit/>
          </a:bodyPr>
          <a:lstStyle/>
          <a:p>
            <a:r>
              <a:rPr lang="en-US" sz="2600" dirty="0">
                <a:solidFill>
                  <a:srgbClr val="C00000"/>
                </a:solidFill>
              </a:rPr>
              <a:t>Ready for consideration	</a:t>
            </a:r>
            <a:r>
              <a:rPr lang="en-US" sz="2600" dirty="0"/>
              <a:t/>
            </a:r>
            <a:br>
              <a:rPr lang="en-US" sz="2600" dirty="0"/>
            </a:br>
            <a:r>
              <a:rPr lang="en-US" sz="2600" dirty="0"/>
              <a:t>These are high-level ideas and feature descriptions that will be considered for inclusion in the product. They are tentative so may radically change or may not be included in the final product.</a:t>
            </a:r>
          </a:p>
          <a:p>
            <a:r>
              <a:rPr lang="en-US" sz="2600" dirty="0">
                <a:solidFill>
                  <a:srgbClr val="C00000"/>
                </a:solidFill>
              </a:rPr>
              <a:t>Ready for refinement	</a:t>
            </a:r>
            <a:r>
              <a:rPr lang="en-US" sz="2600" dirty="0"/>
              <a:t/>
            </a:r>
            <a:br>
              <a:rPr lang="en-US" sz="2600" dirty="0"/>
            </a:br>
            <a:r>
              <a:rPr lang="en-US" sz="2600" dirty="0"/>
              <a:t>The team has agreed that this is an important item that should be implemented as part of the current development. There is a reasonably clear definition of what is required. However, work is needed to understand and refine the item.</a:t>
            </a:r>
          </a:p>
          <a:p>
            <a:r>
              <a:rPr lang="en-US" sz="2600" dirty="0">
                <a:solidFill>
                  <a:srgbClr val="C00000"/>
                </a:solidFill>
              </a:rPr>
              <a:t>Ready for implementation	</a:t>
            </a:r>
            <a:r>
              <a:rPr lang="en-US" sz="2600" dirty="0"/>
              <a:t/>
            </a:r>
            <a:br>
              <a:rPr lang="en-US" sz="2600" dirty="0"/>
            </a:br>
            <a:r>
              <a:rPr lang="en-US" sz="2600" dirty="0"/>
              <a:t>The PBI has enough detail for the team to estimate the effort involved and to implement the item. Dependencies on other items have been identified.</a:t>
            </a:r>
          </a:p>
          <a:p>
            <a:endParaRPr lang="en-US" sz="2600" dirty="0"/>
          </a:p>
          <a:p>
            <a:pPr marL="0" indent="0">
              <a:buNone/>
            </a:pPr>
            <a:endParaRPr lang="en-US" sz="2600" dirty="0"/>
          </a:p>
          <a:p>
            <a:pPr marL="0" indent="0">
              <a:buNone/>
            </a:pPr>
            <a:endParaRPr lang="en-US" sz="2600" dirty="0"/>
          </a:p>
          <a:p>
            <a:pPr marL="0" indent="0">
              <a:buNone/>
            </a:pPr>
            <a:r>
              <a:rPr lang="en-US" sz="2600" dirty="0"/>
              <a:t/>
            </a:r>
            <a:br>
              <a:rPr lang="en-US" sz="2600" dirty="0"/>
            </a:br>
            <a:endParaRPr lang="en-US" sz="2600" dirty="0"/>
          </a:p>
          <a:p>
            <a:pPr marL="0" indent="0">
              <a:buNone/>
            </a:pPr>
            <a:endParaRPr lang="en-US" sz="2600" dirty="0"/>
          </a:p>
          <a:p>
            <a:pPr marL="0" indent="0">
              <a:buNone/>
            </a:pPr>
            <a:endParaRPr lang="en-US" sz="2600" dirty="0"/>
          </a:p>
        </p:txBody>
      </p:sp>
      <p:sp>
        <p:nvSpPr>
          <p:cNvPr id="4" name="Slide Number Placeholder 3">
            <a:extLst>
              <a:ext uri="{FF2B5EF4-FFF2-40B4-BE49-F238E27FC236}">
                <a16:creationId xmlns:a16="http://schemas.microsoft.com/office/drawing/2014/main" id="{D60A3B26-C993-D043-9C44-4406F1783EC0}"/>
              </a:ext>
            </a:extLst>
          </p:cNvPr>
          <p:cNvSpPr>
            <a:spLocks noGrp="1"/>
          </p:cNvSpPr>
          <p:nvPr>
            <p:ph type="sldNum" sz="quarter" idx="12"/>
          </p:nvPr>
        </p:nvSpPr>
        <p:spPr/>
        <p:txBody>
          <a:bodyPr/>
          <a:lstStyle/>
          <a:p>
            <a:pPr>
              <a:defRPr/>
            </a:pPr>
            <a:fld id="{E78C9E75-97FD-45D9-8ED3-955348887BB1}" type="slidenum">
              <a:rPr lang="zh-TW" altLang="en-US" smtClean="0"/>
              <a:pPr>
                <a:defRPr/>
              </a:pPr>
              <a:t>66</a:t>
            </a:fld>
            <a:endParaRPr lang="zh-TW" altLang="en-US"/>
          </a:p>
        </p:txBody>
      </p:sp>
    </p:spTree>
    <p:extLst>
      <p:ext uri="{BB962C8B-B14F-4D97-AF65-F5344CB8AC3E}">
        <p14:creationId xmlns:p14="http://schemas.microsoft.com/office/powerpoint/2010/main" val="35965084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18E070AE-1D6B-2A40-9E20-B2632F988A2E}"/>
              </a:ext>
            </a:extLst>
          </p:cNvPr>
          <p:cNvSpPr>
            <a:spLocks noChangeArrowheads="1"/>
          </p:cNvSpPr>
          <p:nvPr/>
        </p:nvSpPr>
        <p:spPr bwMode="auto">
          <a:xfrm>
            <a:off x="7892644" y="1799219"/>
            <a:ext cx="1947773" cy="4755557"/>
          </a:xfrm>
          <a:prstGeom prst="roundRect">
            <a:avLst>
              <a:gd name="adj" fmla="val 2708"/>
            </a:avLst>
          </a:prstGeom>
          <a:solidFill>
            <a:srgbClr val="FFD579">
              <a:alpha val="78824"/>
            </a:srgbClr>
          </a:solidFill>
          <a:ln w="19050">
            <a:noFill/>
            <a:round/>
            <a:headEnd/>
            <a:tailEnd/>
          </a:ln>
          <a:effectLst>
            <a:outerShdw blurRad="40000" dist="23000" dir="5400000" rotWithShape="0">
              <a:srgbClr val="808080">
                <a:alpha val="34999"/>
              </a:srgbClr>
            </a:outerShdw>
          </a:effectLst>
        </p:spPr>
        <p:txBody>
          <a:bodyPr lIns="0" tIns="0" rIns="0" bIns="0" anchor="ctr"/>
          <a:lstStyle/>
          <a:p>
            <a:pPr algn="ctr">
              <a:defRPr/>
            </a:pPr>
            <a:endParaRPr lang="en-US" sz="2000" dirty="0"/>
          </a:p>
        </p:txBody>
      </p:sp>
      <p:sp>
        <p:nvSpPr>
          <p:cNvPr id="15" name="Rounded Rectangle 14">
            <a:extLst>
              <a:ext uri="{FF2B5EF4-FFF2-40B4-BE49-F238E27FC236}">
                <a16:creationId xmlns:a16="http://schemas.microsoft.com/office/drawing/2014/main" id="{B6A419A4-AA28-A34A-9326-F976808E371C}"/>
              </a:ext>
            </a:extLst>
          </p:cNvPr>
          <p:cNvSpPr>
            <a:spLocks noChangeArrowheads="1"/>
          </p:cNvSpPr>
          <p:nvPr/>
        </p:nvSpPr>
        <p:spPr bwMode="auto">
          <a:xfrm>
            <a:off x="2351584" y="1799219"/>
            <a:ext cx="1870848" cy="4648207"/>
          </a:xfrm>
          <a:prstGeom prst="roundRect">
            <a:avLst>
              <a:gd name="adj" fmla="val 2708"/>
            </a:avLst>
          </a:prstGeom>
          <a:solidFill>
            <a:srgbClr val="76D6FF">
              <a:alpha val="89020"/>
            </a:srgbClr>
          </a:solidFill>
          <a:ln w="19050">
            <a:noFill/>
            <a:round/>
            <a:headEnd/>
            <a:tailEnd/>
          </a:ln>
          <a:effectLst>
            <a:outerShdw blurRad="40000" dist="23000" dir="5400000" rotWithShape="0">
              <a:srgbClr val="808080">
                <a:alpha val="34999"/>
              </a:srgbClr>
            </a:outerShdw>
          </a:effectLst>
        </p:spPr>
        <p:txBody>
          <a:bodyPr lIns="0" tIns="0" rIns="0" bIns="0" anchor="ctr"/>
          <a:lstStyle/>
          <a:p>
            <a:pPr algn="ctr">
              <a:defRPr/>
            </a:pPr>
            <a:endParaRPr lang="en-US" sz="2000" dirty="0"/>
          </a:p>
        </p:txBody>
      </p:sp>
      <p:sp>
        <p:nvSpPr>
          <p:cNvPr id="2" name="Title 1">
            <a:extLst>
              <a:ext uri="{FF2B5EF4-FFF2-40B4-BE49-F238E27FC236}">
                <a16:creationId xmlns:a16="http://schemas.microsoft.com/office/drawing/2014/main" id="{427841DB-53ED-9A45-8A9F-423513A29AA2}"/>
              </a:ext>
            </a:extLst>
          </p:cNvPr>
          <p:cNvSpPr>
            <a:spLocks noGrp="1"/>
          </p:cNvSpPr>
          <p:nvPr>
            <p:ph type="title"/>
          </p:nvPr>
        </p:nvSpPr>
        <p:spPr>
          <a:xfrm>
            <a:off x="320775" y="155844"/>
            <a:ext cx="8229600" cy="904022"/>
          </a:xfrm>
        </p:spPr>
        <p:txBody>
          <a:bodyPr/>
          <a:lstStyle/>
          <a:p>
            <a:r>
              <a:rPr lang="en-US" dirty="0"/>
              <a:t>Product backlog activities</a:t>
            </a:r>
          </a:p>
        </p:txBody>
      </p:sp>
      <p:sp>
        <p:nvSpPr>
          <p:cNvPr id="4" name="Slide Number Placeholder 3">
            <a:extLst>
              <a:ext uri="{FF2B5EF4-FFF2-40B4-BE49-F238E27FC236}">
                <a16:creationId xmlns:a16="http://schemas.microsoft.com/office/drawing/2014/main" id="{2FE7D38F-0DBF-CF49-95E3-72B4C63F76C1}"/>
              </a:ext>
            </a:extLst>
          </p:cNvPr>
          <p:cNvSpPr>
            <a:spLocks noGrp="1"/>
          </p:cNvSpPr>
          <p:nvPr>
            <p:ph type="sldNum" sz="quarter" idx="12"/>
          </p:nvPr>
        </p:nvSpPr>
        <p:spPr/>
        <p:txBody>
          <a:bodyPr/>
          <a:lstStyle/>
          <a:p>
            <a:pPr>
              <a:defRPr/>
            </a:pPr>
            <a:fld id="{E78C9E75-97FD-45D9-8ED3-955348887BB1}" type="slidenum">
              <a:rPr lang="zh-TW" altLang="en-US" smtClean="0"/>
              <a:pPr>
                <a:defRPr/>
              </a:pPr>
              <a:t>67</a:t>
            </a:fld>
            <a:endParaRPr lang="zh-TW" altLang="en-US"/>
          </a:p>
        </p:txBody>
      </p:sp>
      <p:sp>
        <p:nvSpPr>
          <p:cNvPr id="6" name="Rounded Rectangle 5">
            <a:extLst>
              <a:ext uri="{FF2B5EF4-FFF2-40B4-BE49-F238E27FC236}">
                <a16:creationId xmlns:a16="http://schemas.microsoft.com/office/drawing/2014/main" id="{8AA12DF4-A37E-0A49-AA86-A511F362E5A7}"/>
              </a:ext>
            </a:extLst>
          </p:cNvPr>
          <p:cNvSpPr>
            <a:spLocks noChangeArrowheads="1"/>
          </p:cNvSpPr>
          <p:nvPr/>
        </p:nvSpPr>
        <p:spPr bwMode="auto">
          <a:xfrm>
            <a:off x="5046876" y="2023306"/>
            <a:ext cx="2090433" cy="759574"/>
          </a:xfrm>
          <a:prstGeom prst="roundRect">
            <a:avLst>
              <a:gd name="adj" fmla="val 27633"/>
            </a:avLst>
          </a:prstGeom>
          <a:solidFill>
            <a:schemeClr val="accent1">
              <a:lumMod val="20000"/>
              <a:lumOff val="8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800" b="1" dirty="0"/>
              <a:t>Refinement</a:t>
            </a:r>
          </a:p>
        </p:txBody>
      </p:sp>
      <p:sp>
        <p:nvSpPr>
          <p:cNvPr id="9" name="Rounded Rectangle 8">
            <a:extLst>
              <a:ext uri="{FF2B5EF4-FFF2-40B4-BE49-F238E27FC236}">
                <a16:creationId xmlns:a16="http://schemas.microsoft.com/office/drawing/2014/main" id="{D5B6B77B-4E18-ED4C-89FD-D405F84EB58F}"/>
              </a:ext>
            </a:extLst>
          </p:cNvPr>
          <p:cNvSpPr>
            <a:spLocks noChangeArrowheads="1"/>
          </p:cNvSpPr>
          <p:nvPr/>
        </p:nvSpPr>
        <p:spPr bwMode="auto">
          <a:xfrm>
            <a:off x="2661534" y="2135006"/>
            <a:ext cx="1274226" cy="470420"/>
          </a:xfrm>
          <a:prstGeom prst="roundRect">
            <a:avLst>
              <a:gd name="adj" fmla="val 9274"/>
            </a:avLst>
          </a:prstGeom>
          <a:solidFill>
            <a:schemeClr val="accent6">
              <a:lumMod val="40000"/>
              <a:lumOff val="6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000" dirty="0"/>
              <a:t>PBI 1</a:t>
            </a:r>
          </a:p>
        </p:txBody>
      </p:sp>
      <p:sp>
        <p:nvSpPr>
          <p:cNvPr id="10" name="Rounded Rectangle 9">
            <a:extLst>
              <a:ext uri="{FF2B5EF4-FFF2-40B4-BE49-F238E27FC236}">
                <a16:creationId xmlns:a16="http://schemas.microsoft.com/office/drawing/2014/main" id="{1764C0E5-B4E3-B343-8F95-F4B70187EEA1}"/>
              </a:ext>
            </a:extLst>
          </p:cNvPr>
          <p:cNvSpPr>
            <a:spLocks noChangeArrowheads="1"/>
          </p:cNvSpPr>
          <p:nvPr/>
        </p:nvSpPr>
        <p:spPr bwMode="auto">
          <a:xfrm>
            <a:off x="8256240" y="1971675"/>
            <a:ext cx="1256068" cy="494605"/>
          </a:xfrm>
          <a:prstGeom prst="roundRect">
            <a:avLst>
              <a:gd name="adj" fmla="val 9274"/>
            </a:avLst>
          </a:prstGeom>
          <a:solidFill>
            <a:schemeClr val="accent2">
              <a:lumMod val="40000"/>
              <a:lumOff val="6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000" dirty="0"/>
              <a:t>PBI 1.1</a:t>
            </a:r>
          </a:p>
        </p:txBody>
      </p:sp>
      <p:sp>
        <p:nvSpPr>
          <p:cNvPr id="16" name="TextBox 15">
            <a:extLst>
              <a:ext uri="{FF2B5EF4-FFF2-40B4-BE49-F238E27FC236}">
                <a16:creationId xmlns:a16="http://schemas.microsoft.com/office/drawing/2014/main" id="{AE0246AF-CD10-F745-BEC9-4F7DEE90A920}"/>
              </a:ext>
            </a:extLst>
          </p:cNvPr>
          <p:cNvSpPr txBox="1"/>
          <p:nvPr/>
        </p:nvSpPr>
        <p:spPr>
          <a:xfrm>
            <a:off x="1991545" y="1268761"/>
            <a:ext cx="2888733" cy="461665"/>
          </a:xfrm>
          <a:prstGeom prst="rect">
            <a:avLst/>
          </a:prstGeom>
          <a:noFill/>
        </p:spPr>
        <p:txBody>
          <a:bodyPr wrap="square" rtlCol="0">
            <a:spAutoFit/>
          </a:bodyPr>
          <a:lstStyle/>
          <a:p>
            <a:pPr algn="ctr"/>
            <a:r>
              <a:rPr lang="en-US" sz="2400" b="1" dirty="0">
                <a:solidFill>
                  <a:schemeClr val="accent1"/>
                </a:solidFill>
                <a:latin typeface="Calibri" panose="020F0502020204030204" pitchFamily="34" charset="0"/>
                <a:cs typeface="Calibri" panose="020F0502020204030204" pitchFamily="34" charset="0"/>
              </a:rPr>
              <a:t>PRODUCT BACKLOG</a:t>
            </a:r>
          </a:p>
        </p:txBody>
      </p:sp>
      <p:cxnSp>
        <p:nvCxnSpPr>
          <p:cNvPr id="23" name="Straight Arrow Connector 22">
            <a:extLst>
              <a:ext uri="{FF2B5EF4-FFF2-40B4-BE49-F238E27FC236}">
                <a16:creationId xmlns:a16="http://schemas.microsoft.com/office/drawing/2014/main" id="{E2AC257D-5A20-9C4E-AA6E-57938CE96054}"/>
              </a:ext>
            </a:extLst>
          </p:cNvPr>
          <p:cNvCxnSpPr>
            <a:cxnSpLocks/>
            <a:stCxn id="47" idx="3"/>
          </p:cNvCxnSpPr>
          <p:nvPr/>
        </p:nvCxnSpPr>
        <p:spPr>
          <a:xfrm>
            <a:off x="7106313" y="3550177"/>
            <a:ext cx="7863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FF546DF6-867B-474B-A74E-5D8F3EA9D3DF}"/>
              </a:ext>
            </a:extLst>
          </p:cNvPr>
          <p:cNvSpPr>
            <a:spLocks noChangeArrowheads="1"/>
          </p:cNvSpPr>
          <p:nvPr/>
        </p:nvSpPr>
        <p:spPr bwMode="auto">
          <a:xfrm>
            <a:off x="8256240" y="2630740"/>
            <a:ext cx="1256068" cy="494605"/>
          </a:xfrm>
          <a:prstGeom prst="roundRect">
            <a:avLst>
              <a:gd name="adj" fmla="val 9274"/>
            </a:avLst>
          </a:prstGeom>
          <a:solidFill>
            <a:schemeClr val="accent2">
              <a:lumMod val="40000"/>
              <a:lumOff val="6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000" dirty="0"/>
              <a:t>PBI 1.2</a:t>
            </a:r>
          </a:p>
        </p:txBody>
      </p:sp>
      <p:sp>
        <p:nvSpPr>
          <p:cNvPr id="34" name="Rounded Rectangle 33">
            <a:extLst>
              <a:ext uri="{FF2B5EF4-FFF2-40B4-BE49-F238E27FC236}">
                <a16:creationId xmlns:a16="http://schemas.microsoft.com/office/drawing/2014/main" id="{4F0D9DDB-4618-564E-BB79-ACC81DD37C94}"/>
              </a:ext>
            </a:extLst>
          </p:cNvPr>
          <p:cNvSpPr>
            <a:spLocks noChangeArrowheads="1"/>
          </p:cNvSpPr>
          <p:nvPr/>
        </p:nvSpPr>
        <p:spPr bwMode="auto">
          <a:xfrm>
            <a:off x="8256240" y="3289805"/>
            <a:ext cx="1256068" cy="494605"/>
          </a:xfrm>
          <a:prstGeom prst="roundRect">
            <a:avLst>
              <a:gd name="adj" fmla="val 9274"/>
            </a:avLst>
          </a:prstGeom>
          <a:solidFill>
            <a:schemeClr val="accent2">
              <a:lumMod val="40000"/>
              <a:lumOff val="6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000" dirty="0"/>
              <a:t>PBI 2E</a:t>
            </a:r>
          </a:p>
        </p:txBody>
      </p:sp>
      <p:sp>
        <p:nvSpPr>
          <p:cNvPr id="35" name="Rounded Rectangle 34">
            <a:extLst>
              <a:ext uri="{FF2B5EF4-FFF2-40B4-BE49-F238E27FC236}">
                <a16:creationId xmlns:a16="http://schemas.microsoft.com/office/drawing/2014/main" id="{A674E403-04A4-C24C-BA71-79B84206BA06}"/>
              </a:ext>
            </a:extLst>
          </p:cNvPr>
          <p:cNvSpPr>
            <a:spLocks noChangeArrowheads="1"/>
          </p:cNvSpPr>
          <p:nvPr/>
        </p:nvSpPr>
        <p:spPr bwMode="auto">
          <a:xfrm>
            <a:off x="8256240" y="3948870"/>
            <a:ext cx="1256068" cy="494605"/>
          </a:xfrm>
          <a:prstGeom prst="roundRect">
            <a:avLst>
              <a:gd name="adj" fmla="val 9274"/>
            </a:avLst>
          </a:prstGeom>
          <a:solidFill>
            <a:schemeClr val="accent2">
              <a:lumMod val="40000"/>
              <a:lumOff val="6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000" dirty="0"/>
              <a:t>PBI 3E</a:t>
            </a:r>
          </a:p>
        </p:txBody>
      </p:sp>
      <p:sp>
        <p:nvSpPr>
          <p:cNvPr id="37" name="Rounded Rectangle 36">
            <a:extLst>
              <a:ext uri="{FF2B5EF4-FFF2-40B4-BE49-F238E27FC236}">
                <a16:creationId xmlns:a16="http://schemas.microsoft.com/office/drawing/2014/main" id="{DADF9B83-5EA0-D549-9587-0E4769249DED}"/>
              </a:ext>
            </a:extLst>
          </p:cNvPr>
          <p:cNvSpPr>
            <a:spLocks noChangeArrowheads="1"/>
          </p:cNvSpPr>
          <p:nvPr/>
        </p:nvSpPr>
        <p:spPr bwMode="auto">
          <a:xfrm>
            <a:off x="8256240" y="4607935"/>
            <a:ext cx="1256068" cy="494605"/>
          </a:xfrm>
          <a:prstGeom prst="roundRect">
            <a:avLst>
              <a:gd name="adj" fmla="val 9274"/>
            </a:avLst>
          </a:prstGeom>
          <a:solidFill>
            <a:schemeClr val="accent2">
              <a:lumMod val="40000"/>
              <a:lumOff val="6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000" dirty="0"/>
              <a:t>PBI 4</a:t>
            </a:r>
          </a:p>
        </p:txBody>
      </p:sp>
      <p:sp>
        <p:nvSpPr>
          <p:cNvPr id="38" name="Rounded Rectangle 37">
            <a:extLst>
              <a:ext uri="{FF2B5EF4-FFF2-40B4-BE49-F238E27FC236}">
                <a16:creationId xmlns:a16="http://schemas.microsoft.com/office/drawing/2014/main" id="{97C0032A-12E9-4440-ACD3-8B6E6C242D39}"/>
              </a:ext>
            </a:extLst>
          </p:cNvPr>
          <p:cNvSpPr>
            <a:spLocks noChangeArrowheads="1"/>
          </p:cNvSpPr>
          <p:nvPr/>
        </p:nvSpPr>
        <p:spPr bwMode="auto">
          <a:xfrm>
            <a:off x="8256240" y="5267000"/>
            <a:ext cx="1256068" cy="494605"/>
          </a:xfrm>
          <a:prstGeom prst="roundRect">
            <a:avLst>
              <a:gd name="adj" fmla="val 9274"/>
            </a:avLst>
          </a:prstGeom>
          <a:solidFill>
            <a:schemeClr val="accent2">
              <a:lumMod val="40000"/>
              <a:lumOff val="6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000" dirty="0"/>
              <a:t>PBI 5</a:t>
            </a:r>
          </a:p>
        </p:txBody>
      </p:sp>
      <p:sp>
        <p:nvSpPr>
          <p:cNvPr id="39" name="Rounded Rectangle 38">
            <a:extLst>
              <a:ext uri="{FF2B5EF4-FFF2-40B4-BE49-F238E27FC236}">
                <a16:creationId xmlns:a16="http://schemas.microsoft.com/office/drawing/2014/main" id="{1E11951C-4024-5346-8F98-6715CC5FD325}"/>
              </a:ext>
            </a:extLst>
          </p:cNvPr>
          <p:cNvSpPr>
            <a:spLocks noChangeArrowheads="1"/>
          </p:cNvSpPr>
          <p:nvPr/>
        </p:nvSpPr>
        <p:spPr bwMode="auto">
          <a:xfrm>
            <a:off x="8256240" y="5926064"/>
            <a:ext cx="1256068" cy="494605"/>
          </a:xfrm>
          <a:prstGeom prst="roundRect">
            <a:avLst>
              <a:gd name="adj" fmla="val 9274"/>
            </a:avLst>
          </a:prstGeom>
          <a:solidFill>
            <a:schemeClr val="accent2">
              <a:lumMod val="40000"/>
              <a:lumOff val="6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000" dirty="0"/>
              <a:t>PBI 6</a:t>
            </a:r>
          </a:p>
        </p:txBody>
      </p:sp>
      <p:sp>
        <p:nvSpPr>
          <p:cNvPr id="41" name="Rounded Rectangle 40">
            <a:extLst>
              <a:ext uri="{FF2B5EF4-FFF2-40B4-BE49-F238E27FC236}">
                <a16:creationId xmlns:a16="http://schemas.microsoft.com/office/drawing/2014/main" id="{F5BEDA5E-F3F5-CE41-9C58-8BA33DE51E43}"/>
              </a:ext>
            </a:extLst>
          </p:cNvPr>
          <p:cNvSpPr>
            <a:spLocks noChangeArrowheads="1"/>
          </p:cNvSpPr>
          <p:nvPr/>
        </p:nvSpPr>
        <p:spPr bwMode="auto">
          <a:xfrm>
            <a:off x="2661534" y="2890552"/>
            <a:ext cx="1274226" cy="470420"/>
          </a:xfrm>
          <a:prstGeom prst="roundRect">
            <a:avLst>
              <a:gd name="adj" fmla="val 9274"/>
            </a:avLst>
          </a:prstGeom>
          <a:solidFill>
            <a:schemeClr val="accent6">
              <a:lumMod val="40000"/>
              <a:lumOff val="6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000" dirty="0"/>
              <a:t>PBI 2</a:t>
            </a:r>
          </a:p>
        </p:txBody>
      </p:sp>
      <p:sp>
        <p:nvSpPr>
          <p:cNvPr id="43" name="Rounded Rectangle 42">
            <a:extLst>
              <a:ext uri="{FF2B5EF4-FFF2-40B4-BE49-F238E27FC236}">
                <a16:creationId xmlns:a16="http://schemas.microsoft.com/office/drawing/2014/main" id="{9ADFC961-09A4-3B46-8117-6184B4CE9E29}"/>
              </a:ext>
            </a:extLst>
          </p:cNvPr>
          <p:cNvSpPr>
            <a:spLocks noChangeArrowheads="1"/>
          </p:cNvSpPr>
          <p:nvPr/>
        </p:nvSpPr>
        <p:spPr bwMode="auto">
          <a:xfrm>
            <a:off x="2661534" y="3646098"/>
            <a:ext cx="1274226" cy="470420"/>
          </a:xfrm>
          <a:prstGeom prst="roundRect">
            <a:avLst>
              <a:gd name="adj" fmla="val 9274"/>
            </a:avLst>
          </a:prstGeom>
          <a:solidFill>
            <a:schemeClr val="accent6">
              <a:lumMod val="40000"/>
              <a:lumOff val="6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000" dirty="0"/>
              <a:t>PBI 3</a:t>
            </a:r>
          </a:p>
        </p:txBody>
      </p:sp>
      <p:sp>
        <p:nvSpPr>
          <p:cNvPr id="44" name="Rounded Rectangle 43">
            <a:extLst>
              <a:ext uri="{FF2B5EF4-FFF2-40B4-BE49-F238E27FC236}">
                <a16:creationId xmlns:a16="http://schemas.microsoft.com/office/drawing/2014/main" id="{7162F1B3-99CC-5C45-B68B-FEA5B82800F9}"/>
              </a:ext>
            </a:extLst>
          </p:cNvPr>
          <p:cNvSpPr>
            <a:spLocks noChangeArrowheads="1"/>
          </p:cNvSpPr>
          <p:nvPr/>
        </p:nvSpPr>
        <p:spPr bwMode="auto">
          <a:xfrm>
            <a:off x="2661534" y="4401644"/>
            <a:ext cx="1274226" cy="470420"/>
          </a:xfrm>
          <a:prstGeom prst="roundRect">
            <a:avLst>
              <a:gd name="adj" fmla="val 9274"/>
            </a:avLst>
          </a:prstGeom>
          <a:solidFill>
            <a:schemeClr val="accent6">
              <a:lumMod val="40000"/>
              <a:lumOff val="6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000" dirty="0"/>
              <a:t>PBI 4</a:t>
            </a:r>
          </a:p>
        </p:txBody>
      </p:sp>
      <p:sp>
        <p:nvSpPr>
          <p:cNvPr id="45" name="Rounded Rectangle 44">
            <a:extLst>
              <a:ext uri="{FF2B5EF4-FFF2-40B4-BE49-F238E27FC236}">
                <a16:creationId xmlns:a16="http://schemas.microsoft.com/office/drawing/2014/main" id="{9DC3BE13-0882-A34E-B5AC-083585BF2E06}"/>
              </a:ext>
            </a:extLst>
          </p:cNvPr>
          <p:cNvSpPr>
            <a:spLocks noChangeArrowheads="1"/>
          </p:cNvSpPr>
          <p:nvPr/>
        </p:nvSpPr>
        <p:spPr bwMode="auto">
          <a:xfrm>
            <a:off x="2661534" y="5157192"/>
            <a:ext cx="1274226" cy="470420"/>
          </a:xfrm>
          <a:prstGeom prst="roundRect">
            <a:avLst>
              <a:gd name="adj" fmla="val 9274"/>
            </a:avLst>
          </a:prstGeom>
          <a:solidFill>
            <a:schemeClr val="accent6">
              <a:lumMod val="40000"/>
              <a:lumOff val="6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000" dirty="0"/>
              <a:t>PBI 5</a:t>
            </a:r>
          </a:p>
        </p:txBody>
      </p:sp>
      <p:sp>
        <p:nvSpPr>
          <p:cNvPr id="46" name="TextBox 45">
            <a:extLst>
              <a:ext uri="{FF2B5EF4-FFF2-40B4-BE49-F238E27FC236}">
                <a16:creationId xmlns:a16="http://schemas.microsoft.com/office/drawing/2014/main" id="{3F658EEC-9741-5E42-A431-14817ED8A2AE}"/>
              </a:ext>
            </a:extLst>
          </p:cNvPr>
          <p:cNvSpPr txBox="1"/>
          <p:nvPr/>
        </p:nvSpPr>
        <p:spPr>
          <a:xfrm>
            <a:off x="7311724" y="941820"/>
            <a:ext cx="2888733" cy="830997"/>
          </a:xfrm>
          <a:prstGeom prst="rect">
            <a:avLst/>
          </a:prstGeom>
          <a:noFill/>
        </p:spPr>
        <p:txBody>
          <a:bodyPr wrap="square" rtlCol="0">
            <a:spAutoFit/>
          </a:bodyPr>
          <a:lstStyle/>
          <a:p>
            <a:pPr algn="ctr"/>
            <a:r>
              <a:rPr lang="en-US" sz="2400" b="1" dirty="0">
                <a:solidFill>
                  <a:schemeClr val="accent1"/>
                </a:solidFill>
                <a:latin typeface="Calibri" panose="020F0502020204030204" pitchFamily="34" charset="0"/>
                <a:cs typeface="Calibri" panose="020F0502020204030204" pitchFamily="34" charset="0"/>
              </a:rPr>
              <a:t>REVISED</a:t>
            </a:r>
          </a:p>
          <a:p>
            <a:pPr algn="ctr"/>
            <a:r>
              <a:rPr lang="en-US" sz="2400" b="1" dirty="0">
                <a:solidFill>
                  <a:schemeClr val="accent1"/>
                </a:solidFill>
                <a:latin typeface="Calibri" panose="020F0502020204030204" pitchFamily="34" charset="0"/>
                <a:cs typeface="Calibri" panose="020F0502020204030204" pitchFamily="34" charset="0"/>
              </a:rPr>
              <a:t>PRODUCT BACKLOG</a:t>
            </a:r>
          </a:p>
        </p:txBody>
      </p:sp>
      <p:sp>
        <p:nvSpPr>
          <p:cNvPr id="47" name="Rounded Rectangle 46">
            <a:extLst>
              <a:ext uri="{FF2B5EF4-FFF2-40B4-BE49-F238E27FC236}">
                <a16:creationId xmlns:a16="http://schemas.microsoft.com/office/drawing/2014/main" id="{C17FEBFF-90FA-6342-8ED2-F8B3BA13221B}"/>
              </a:ext>
            </a:extLst>
          </p:cNvPr>
          <p:cNvSpPr>
            <a:spLocks noChangeArrowheads="1"/>
          </p:cNvSpPr>
          <p:nvPr/>
        </p:nvSpPr>
        <p:spPr bwMode="auto">
          <a:xfrm>
            <a:off x="5015881" y="3170390"/>
            <a:ext cx="2090433" cy="759574"/>
          </a:xfrm>
          <a:prstGeom prst="roundRect">
            <a:avLst>
              <a:gd name="adj" fmla="val 27633"/>
            </a:avLst>
          </a:prstGeom>
          <a:solidFill>
            <a:schemeClr val="accent1">
              <a:lumMod val="20000"/>
              <a:lumOff val="8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800" b="1" dirty="0"/>
              <a:t>Estimation</a:t>
            </a:r>
          </a:p>
        </p:txBody>
      </p:sp>
      <p:sp>
        <p:nvSpPr>
          <p:cNvPr id="48" name="Rounded Rectangle 47">
            <a:extLst>
              <a:ext uri="{FF2B5EF4-FFF2-40B4-BE49-F238E27FC236}">
                <a16:creationId xmlns:a16="http://schemas.microsoft.com/office/drawing/2014/main" id="{8CE58363-14D2-4C43-951E-522DB1233E8C}"/>
              </a:ext>
            </a:extLst>
          </p:cNvPr>
          <p:cNvSpPr>
            <a:spLocks noChangeArrowheads="1"/>
          </p:cNvSpPr>
          <p:nvPr/>
        </p:nvSpPr>
        <p:spPr bwMode="auto">
          <a:xfrm>
            <a:off x="5015881" y="4317474"/>
            <a:ext cx="2090433" cy="759574"/>
          </a:xfrm>
          <a:prstGeom prst="roundRect">
            <a:avLst>
              <a:gd name="adj" fmla="val 27633"/>
            </a:avLst>
          </a:prstGeom>
          <a:solidFill>
            <a:schemeClr val="accent1">
              <a:lumMod val="20000"/>
              <a:lumOff val="8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800" b="1" dirty="0"/>
              <a:t>Prioritization</a:t>
            </a:r>
          </a:p>
        </p:txBody>
      </p:sp>
      <p:sp>
        <p:nvSpPr>
          <p:cNvPr id="49" name="Rounded Rectangle 48">
            <a:extLst>
              <a:ext uri="{FF2B5EF4-FFF2-40B4-BE49-F238E27FC236}">
                <a16:creationId xmlns:a16="http://schemas.microsoft.com/office/drawing/2014/main" id="{1BB6E006-4E81-6345-90B5-080D1F7AA614}"/>
              </a:ext>
            </a:extLst>
          </p:cNvPr>
          <p:cNvSpPr>
            <a:spLocks noChangeArrowheads="1"/>
          </p:cNvSpPr>
          <p:nvPr/>
        </p:nvSpPr>
        <p:spPr bwMode="auto">
          <a:xfrm>
            <a:off x="5018678" y="5464559"/>
            <a:ext cx="2090433" cy="759574"/>
          </a:xfrm>
          <a:prstGeom prst="roundRect">
            <a:avLst>
              <a:gd name="adj" fmla="val 27633"/>
            </a:avLst>
          </a:prstGeom>
          <a:solidFill>
            <a:schemeClr val="accent1">
              <a:lumMod val="20000"/>
              <a:lumOff val="8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800" b="1" dirty="0"/>
              <a:t>Creation</a:t>
            </a:r>
          </a:p>
        </p:txBody>
      </p:sp>
      <p:cxnSp>
        <p:nvCxnSpPr>
          <p:cNvPr id="50" name="Straight Arrow Connector 49">
            <a:extLst>
              <a:ext uri="{FF2B5EF4-FFF2-40B4-BE49-F238E27FC236}">
                <a16:creationId xmlns:a16="http://schemas.microsoft.com/office/drawing/2014/main" id="{E0C634A6-612C-2742-A6B9-5F9E06523BE9}"/>
              </a:ext>
            </a:extLst>
          </p:cNvPr>
          <p:cNvCxnSpPr>
            <a:cxnSpLocks/>
          </p:cNvCxnSpPr>
          <p:nvPr/>
        </p:nvCxnSpPr>
        <p:spPr>
          <a:xfrm>
            <a:off x="7137309" y="2403093"/>
            <a:ext cx="7553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7F17D4D-6EEA-B449-93F7-520545EB6EDD}"/>
              </a:ext>
            </a:extLst>
          </p:cNvPr>
          <p:cNvCxnSpPr>
            <a:cxnSpLocks/>
          </p:cNvCxnSpPr>
          <p:nvPr/>
        </p:nvCxnSpPr>
        <p:spPr>
          <a:xfrm>
            <a:off x="7106313" y="4697261"/>
            <a:ext cx="7863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F39BC9F-3FBB-874B-87C5-5B66F84963A4}"/>
              </a:ext>
            </a:extLst>
          </p:cNvPr>
          <p:cNvCxnSpPr>
            <a:cxnSpLocks/>
          </p:cNvCxnSpPr>
          <p:nvPr/>
        </p:nvCxnSpPr>
        <p:spPr>
          <a:xfrm>
            <a:off x="7106313" y="5844346"/>
            <a:ext cx="7863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0AC0BFC-E46A-C046-B0F1-1330C02D2F0A}"/>
              </a:ext>
            </a:extLst>
          </p:cNvPr>
          <p:cNvCxnSpPr>
            <a:cxnSpLocks/>
          </p:cNvCxnSpPr>
          <p:nvPr/>
        </p:nvCxnSpPr>
        <p:spPr>
          <a:xfrm>
            <a:off x="4223792" y="3583103"/>
            <a:ext cx="7863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DBCCE02-C91C-FE48-B5B2-8CD612F947D0}"/>
              </a:ext>
            </a:extLst>
          </p:cNvPr>
          <p:cNvCxnSpPr>
            <a:cxnSpLocks/>
          </p:cNvCxnSpPr>
          <p:nvPr/>
        </p:nvCxnSpPr>
        <p:spPr>
          <a:xfrm>
            <a:off x="4222432" y="2436019"/>
            <a:ext cx="78769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C372D96-A650-764F-A2E2-FA5EF1025B1A}"/>
              </a:ext>
            </a:extLst>
          </p:cNvPr>
          <p:cNvCxnSpPr>
            <a:cxnSpLocks/>
          </p:cNvCxnSpPr>
          <p:nvPr/>
        </p:nvCxnSpPr>
        <p:spPr>
          <a:xfrm>
            <a:off x="4223792" y="4730187"/>
            <a:ext cx="7863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C76A9E0-02D2-A74F-9708-4CF66ABE792B}"/>
              </a:ext>
            </a:extLst>
          </p:cNvPr>
          <p:cNvCxnSpPr>
            <a:cxnSpLocks/>
          </p:cNvCxnSpPr>
          <p:nvPr/>
        </p:nvCxnSpPr>
        <p:spPr>
          <a:xfrm>
            <a:off x="4223792" y="5877272"/>
            <a:ext cx="7863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3883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BD80E-C43A-9647-9C89-5A4E19E6C0DD}"/>
              </a:ext>
            </a:extLst>
          </p:cNvPr>
          <p:cNvSpPr>
            <a:spLocks noGrp="1"/>
          </p:cNvSpPr>
          <p:nvPr>
            <p:ph type="title"/>
          </p:nvPr>
        </p:nvSpPr>
        <p:spPr>
          <a:xfrm>
            <a:off x="387790" y="199669"/>
            <a:ext cx="8229600" cy="869514"/>
          </a:xfrm>
        </p:spPr>
        <p:txBody>
          <a:bodyPr/>
          <a:lstStyle/>
          <a:p>
            <a:r>
              <a:rPr lang="en-US" dirty="0"/>
              <a:t>Sprint activities</a:t>
            </a:r>
          </a:p>
        </p:txBody>
      </p:sp>
      <p:sp>
        <p:nvSpPr>
          <p:cNvPr id="4" name="Slide Number Placeholder 3">
            <a:extLst>
              <a:ext uri="{FF2B5EF4-FFF2-40B4-BE49-F238E27FC236}">
                <a16:creationId xmlns:a16="http://schemas.microsoft.com/office/drawing/2014/main" id="{96C5DDEF-2E09-9C4D-B339-D5372AA4D087}"/>
              </a:ext>
            </a:extLst>
          </p:cNvPr>
          <p:cNvSpPr>
            <a:spLocks noGrp="1"/>
          </p:cNvSpPr>
          <p:nvPr>
            <p:ph type="sldNum" sz="quarter" idx="12"/>
          </p:nvPr>
        </p:nvSpPr>
        <p:spPr/>
        <p:txBody>
          <a:bodyPr/>
          <a:lstStyle/>
          <a:p>
            <a:pPr>
              <a:defRPr/>
            </a:pPr>
            <a:fld id="{E78C9E75-97FD-45D9-8ED3-955348887BB1}" type="slidenum">
              <a:rPr lang="zh-TW" altLang="en-US" smtClean="0"/>
              <a:pPr>
                <a:defRPr/>
              </a:pPr>
              <a:t>68</a:t>
            </a:fld>
            <a:endParaRPr lang="zh-TW" altLang="en-US"/>
          </a:p>
        </p:txBody>
      </p:sp>
      <p:grpSp>
        <p:nvGrpSpPr>
          <p:cNvPr id="30" name="Group 29">
            <a:extLst>
              <a:ext uri="{FF2B5EF4-FFF2-40B4-BE49-F238E27FC236}">
                <a16:creationId xmlns:a16="http://schemas.microsoft.com/office/drawing/2014/main" id="{DC35D8FC-C12A-954F-A490-27248375B851}"/>
              </a:ext>
            </a:extLst>
          </p:cNvPr>
          <p:cNvGrpSpPr/>
          <p:nvPr/>
        </p:nvGrpSpPr>
        <p:grpSpPr>
          <a:xfrm>
            <a:off x="4793211" y="764704"/>
            <a:ext cx="2743200" cy="2743200"/>
            <a:chOff x="3635896" y="2050504"/>
            <a:chExt cx="4114800" cy="4114800"/>
          </a:xfrm>
        </p:grpSpPr>
        <p:sp>
          <p:nvSpPr>
            <p:cNvPr id="14" name="Arc 13">
              <a:extLst>
                <a:ext uri="{FF2B5EF4-FFF2-40B4-BE49-F238E27FC236}">
                  <a16:creationId xmlns:a16="http://schemas.microsoft.com/office/drawing/2014/main" id="{B8B2CFE7-331C-6845-87D0-CDD2927ECB80}"/>
                </a:ext>
              </a:extLst>
            </p:cNvPr>
            <p:cNvSpPr/>
            <p:nvPr/>
          </p:nvSpPr>
          <p:spPr>
            <a:xfrm>
              <a:off x="3635896" y="2050504"/>
              <a:ext cx="4114800" cy="4114800"/>
            </a:xfrm>
            <a:prstGeom prst="arc">
              <a:avLst>
                <a:gd name="adj1" fmla="val 7269066"/>
                <a:gd name="adj2" fmla="val 9769056"/>
              </a:avLst>
            </a:prstGeom>
            <a:noFill/>
            <a:ln w="152400">
              <a:solidFill>
                <a:schemeClr val="accent5">
                  <a:lumMod val="40000"/>
                  <a:lumOff val="6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CB90CBE0-5C72-A24E-A4D2-6D4889E45492}"/>
                </a:ext>
              </a:extLst>
            </p:cNvPr>
            <p:cNvSpPr/>
            <p:nvPr/>
          </p:nvSpPr>
          <p:spPr>
            <a:xfrm>
              <a:off x="3635896" y="2050504"/>
              <a:ext cx="4114800" cy="4114800"/>
            </a:xfrm>
            <a:prstGeom prst="arc">
              <a:avLst>
                <a:gd name="adj1" fmla="val 1042350"/>
                <a:gd name="adj2" fmla="val 3478993"/>
              </a:avLst>
            </a:prstGeom>
            <a:noFill/>
            <a:ln w="152400">
              <a:solidFill>
                <a:schemeClr val="accent5">
                  <a:lumMod val="60000"/>
                  <a:lumOff val="4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14310BA6-E7DA-8142-BAB2-60D5D332E3F1}"/>
              </a:ext>
            </a:extLst>
          </p:cNvPr>
          <p:cNvGrpSpPr/>
          <p:nvPr/>
        </p:nvGrpSpPr>
        <p:grpSpPr>
          <a:xfrm>
            <a:off x="4820214" y="3289564"/>
            <a:ext cx="2743200" cy="2743200"/>
            <a:chOff x="3635896" y="2050504"/>
            <a:chExt cx="4114800" cy="4114800"/>
          </a:xfrm>
        </p:grpSpPr>
        <p:sp>
          <p:nvSpPr>
            <p:cNvPr id="38" name="Arc 37">
              <a:extLst>
                <a:ext uri="{FF2B5EF4-FFF2-40B4-BE49-F238E27FC236}">
                  <a16:creationId xmlns:a16="http://schemas.microsoft.com/office/drawing/2014/main" id="{F22D0E8D-43A6-044D-A53A-21D83FA894C7}"/>
                </a:ext>
              </a:extLst>
            </p:cNvPr>
            <p:cNvSpPr/>
            <p:nvPr/>
          </p:nvSpPr>
          <p:spPr>
            <a:xfrm>
              <a:off x="3635896" y="2050504"/>
              <a:ext cx="4114800" cy="4114800"/>
            </a:xfrm>
            <a:prstGeom prst="arc">
              <a:avLst>
                <a:gd name="adj1" fmla="val 18655533"/>
                <a:gd name="adj2" fmla="val 20841308"/>
              </a:avLst>
            </a:prstGeom>
            <a:noFill/>
            <a:ln w="152400">
              <a:solidFill>
                <a:schemeClr val="tx2">
                  <a:lumMod val="60000"/>
                  <a:lumOff val="4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Arc 38">
              <a:extLst>
                <a:ext uri="{FF2B5EF4-FFF2-40B4-BE49-F238E27FC236}">
                  <a16:creationId xmlns:a16="http://schemas.microsoft.com/office/drawing/2014/main" id="{CD5DC7D5-94B3-0B43-ADB1-6661A6C5CC06}"/>
                </a:ext>
              </a:extLst>
            </p:cNvPr>
            <p:cNvSpPr/>
            <p:nvPr/>
          </p:nvSpPr>
          <p:spPr>
            <a:xfrm>
              <a:off x="3635896" y="2050504"/>
              <a:ext cx="4114800" cy="4114800"/>
            </a:xfrm>
            <a:prstGeom prst="arc">
              <a:avLst>
                <a:gd name="adj1" fmla="val 896466"/>
                <a:gd name="adj2" fmla="val 3737289"/>
              </a:avLst>
            </a:prstGeom>
            <a:noFill/>
            <a:ln w="152400">
              <a:solidFill>
                <a:schemeClr val="tx2">
                  <a:lumMod val="40000"/>
                  <a:lumOff val="6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a:extLst>
                <a:ext uri="{FF2B5EF4-FFF2-40B4-BE49-F238E27FC236}">
                  <a16:creationId xmlns:a16="http://schemas.microsoft.com/office/drawing/2014/main" id="{2DEEBBF7-6B41-264B-955D-C44EE6C0D0C5}"/>
                </a:ext>
              </a:extLst>
            </p:cNvPr>
            <p:cNvSpPr/>
            <p:nvPr/>
          </p:nvSpPr>
          <p:spPr>
            <a:xfrm>
              <a:off x="3635896" y="2050504"/>
              <a:ext cx="4114800" cy="4114800"/>
            </a:xfrm>
            <a:prstGeom prst="arc">
              <a:avLst>
                <a:gd name="adj1" fmla="val 11419534"/>
                <a:gd name="adj2" fmla="val 14140073"/>
              </a:avLst>
            </a:prstGeom>
            <a:noFill/>
            <a:ln w="152400">
              <a:solidFill>
                <a:schemeClr val="accent1">
                  <a:lumMod val="40000"/>
                  <a:lumOff val="6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27587A1F-4145-0441-B499-1BEEFEB1C42A}"/>
                </a:ext>
              </a:extLst>
            </p:cNvPr>
            <p:cNvSpPr/>
            <p:nvPr/>
          </p:nvSpPr>
          <p:spPr>
            <a:xfrm>
              <a:off x="3635896" y="2050504"/>
              <a:ext cx="4114800" cy="4114800"/>
            </a:xfrm>
            <a:prstGeom prst="arc">
              <a:avLst>
                <a:gd name="adj1" fmla="val 7213697"/>
                <a:gd name="adj2" fmla="val 9890686"/>
              </a:avLst>
            </a:prstGeom>
            <a:noFill/>
            <a:ln w="152400">
              <a:solidFill>
                <a:schemeClr val="tx2">
                  <a:lumMod val="40000"/>
                  <a:lumOff val="6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46" name="TextBox 45">
            <a:extLst>
              <a:ext uri="{FF2B5EF4-FFF2-40B4-BE49-F238E27FC236}">
                <a16:creationId xmlns:a16="http://schemas.microsoft.com/office/drawing/2014/main" id="{041B7141-3510-2E46-B007-F414C048CA53}"/>
              </a:ext>
            </a:extLst>
          </p:cNvPr>
          <p:cNvSpPr txBox="1"/>
          <p:nvPr/>
        </p:nvSpPr>
        <p:spPr>
          <a:xfrm>
            <a:off x="7136870" y="1774379"/>
            <a:ext cx="1048685" cy="830997"/>
          </a:xfrm>
          <a:prstGeom prst="rect">
            <a:avLst/>
          </a:prstGeom>
          <a:noFill/>
        </p:spPr>
        <p:txBody>
          <a:bodyPr wrap="none" rtlCol="0">
            <a:spAutoFit/>
          </a:bodyPr>
          <a:lstStyle/>
          <a:p>
            <a:pPr algn="ctr"/>
            <a:r>
              <a:rPr lang="en-US" sz="2400" b="1" dirty="0">
                <a:solidFill>
                  <a:schemeClr val="accent1"/>
                </a:solidFill>
                <a:latin typeface="Calibri" panose="020F0502020204030204" pitchFamily="34" charset="0"/>
                <a:cs typeface="Calibri" panose="020F0502020204030204" pitchFamily="34" charset="0"/>
              </a:rPr>
              <a:t>Sprint</a:t>
            </a:r>
            <a:br>
              <a:rPr lang="en-US" sz="2400" b="1" dirty="0">
                <a:solidFill>
                  <a:schemeClr val="accent1"/>
                </a:solidFill>
                <a:latin typeface="Calibri" panose="020F0502020204030204" pitchFamily="34" charset="0"/>
                <a:cs typeface="Calibri" panose="020F0502020204030204" pitchFamily="34" charset="0"/>
              </a:rPr>
            </a:br>
            <a:r>
              <a:rPr lang="en-US" sz="2400" b="1" dirty="0">
                <a:solidFill>
                  <a:schemeClr val="accent1"/>
                </a:solidFill>
                <a:latin typeface="Calibri" panose="020F0502020204030204" pitchFamily="34" charset="0"/>
                <a:cs typeface="Calibri" panose="020F0502020204030204" pitchFamily="34" charset="0"/>
              </a:rPr>
              <a:t>review</a:t>
            </a:r>
          </a:p>
        </p:txBody>
      </p:sp>
      <p:sp>
        <p:nvSpPr>
          <p:cNvPr id="48" name="TextBox 47">
            <a:extLst>
              <a:ext uri="{FF2B5EF4-FFF2-40B4-BE49-F238E27FC236}">
                <a16:creationId xmlns:a16="http://schemas.microsoft.com/office/drawing/2014/main" id="{A3B35A2A-1066-3747-997A-51E29B1C85B4}"/>
              </a:ext>
            </a:extLst>
          </p:cNvPr>
          <p:cNvSpPr txBox="1"/>
          <p:nvPr/>
        </p:nvSpPr>
        <p:spPr>
          <a:xfrm>
            <a:off x="5319774" y="3060758"/>
            <a:ext cx="1430841" cy="830997"/>
          </a:xfrm>
          <a:prstGeom prst="rect">
            <a:avLst/>
          </a:prstGeom>
          <a:noFill/>
        </p:spPr>
        <p:txBody>
          <a:bodyPr wrap="square" rtlCol="0">
            <a:spAutoFit/>
          </a:bodyPr>
          <a:lstStyle/>
          <a:p>
            <a:pPr algn="ctr"/>
            <a:r>
              <a:rPr lang="en-US" sz="2400" b="1" dirty="0">
                <a:solidFill>
                  <a:srgbClr val="FF0000"/>
                </a:solidFill>
                <a:latin typeface="Calibri" panose="020F0502020204030204" pitchFamily="34" charset="0"/>
                <a:cs typeface="Calibri" panose="020F0502020204030204" pitchFamily="34" charset="0"/>
              </a:rPr>
              <a:t>Sprint </a:t>
            </a:r>
            <a:br>
              <a:rPr lang="en-US" sz="2400" b="1" dirty="0">
                <a:solidFill>
                  <a:srgbClr val="FF0000"/>
                </a:solidFill>
                <a:latin typeface="Calibri" panose="020F0502020204030204" pitchFamily="34" charset="0"/>
                <a:cs typeface="Calibri" panose="020F0502020204030204" pitchFamily="34" charset="0"/>
              </a:rPr>
            </a:br>
            <a:r>
              <a:rPr lang="en-US" sz="2400" b="1" dirty="0">
                <a:solidFill>
                  <a:srgbClr val="FF0000"/>
                </a:solidFill>
                <a:latin typeface="Calibri" panose="020F0502020204030204" pitchFamily="34" charset="0"/>
                <a:cs typeface="Calibri" panose="020F0502020204030204" pitchFamily="34" charset="0"/>
              </a:rPr>
              <a:t>execution</a:t>
            </a:r>
          </a:p>
        </p:txBody>
      </p:sp>
      <p:sp>
        <p:nvSpPr>
          <p:cNvPr id="49" name="TextBox 48">
            <a:extLst>
              <a:ext uri="{FF2B5EF4-FFF2-40B4-BE49-F238E27FC236}">
                <a16:creationId xmlns:a16="http://schemas.microsoft.com/office/drawing/2014/main" id="{89C66EF8-3A0D-B140-9010-434404DF1342}"/>
              </a:ext>
            </a:extLst>
          </p:cNvPr>
          <p:cNvSpPr txBox="1"/>
          <p:nvPr/>
        </p:nvSpPr>
        <p:spPr>
          <a:xfrm>
            <a:off x="3536019" y="1748327"/>
            <a:ext cx="1598258" cy="830997"/>
          </a:xfrm>
          <a:prstGeom prst="rect">
            <a:avLst/>
          </a:prstGeom>
          <a:noFill/>
        </p:spPr>
        <p:txBody>
          <a:bodyPr wrap="square" rtlCol="0">
            <a:spAutoFit/>
          </a:bodyPr>
          <a:lstStyle/>
          <a:p>
            <a:pPr algn="ctr"/>
            <a:r>
              <a:rPr lang="en-US" sz="2400" b="1" dirty="0">
                <a:solidFill>
                  <a:srgbClr val="FF0000"/>
                </a:solidFill>
                <a:latin typeface="Calibri" panose="020F0502020204030204" pitchFamily="34" charset="0"/>
                <a:cs typeface="Calibri" panose="020F0502020204030204" pitchFamily="34" charset="0"/>
              </a:rPr>
              <a:t>Sprint</a:t>
            </a:r>
          </a:p>
          <a:p>
            <a:pPr algn="ctr"/>
            <a:r>
              <a:rPr lang="en-US" sz="2400" b="1" dirty="0">
                <a:solidFill>
                  <a:srgbClr val="FF0000"/>
                </a:solidFill>
                <a:latin typeface="Calibri" panose="020F0502020204030204" pitchFamily="34" charset="0"/>
                <a:cs typeface="Calibri" panose="020F0502020204030204" pitchFamily="34" charset="0"/>
              </a:rPr>
              <a:t>planning</a:t>
            </a:r>
          </a:p>
        </p:txBody>
      </p:sp>
      <p:sp>
        <p:nvSpPr>
          <p:cNvPr id="50" name="TextBox 49">
            <a:extLst>
              <a:ext uri="{FF2B5EF4-FFF2-40B4-BE49-F238E27FC236}">
                <a16:creationId xmlns:a16="http://schemas.microsoft.com/office/drawing/2014/main" id="{5F2986BD-1403-3740-9F65-B91582D9619E}"/>
              </a:ext>
            </a:extLst>
          </p:cNvPr>
          <p:cNvSpPr txBox="1"/>
          <p:nvPr/>
        </p:nvSpPr>
        <p:spPr>
          <a:xfrm>
            <a:off x="3459381" y="4495826"/>
            <a:ext cx="1598258" cy="461665"/>
          </a:xfrm>
          <a:prstGeom prst="rect">
            <a:avLst/>
          </a:prstGeom>
          <a:noFill/>
        </p:spPr>
        <p:txBody>
          <a:bodyPr wrap="none" rtlCol="0">
            <a:spAutoFit/>
          </a:bodyPr>
          <a:lstStyle/>
          <a:p>
            <a:pPr algn="ctr"/>
            <a:r>
              <a:rPr lang="en-US" sz="2400" b="1" dirty="0">
                <a:solidFill>
                  <a:schemeClr val="accent1"/>
                </a:solidFill>
                <a:latin typeface="Calibri" panose="020F0502020204030204" pitchFamily="34" charset="0"/>
                <a:cs typeface="Calibri" panose="020F0502020204030204" pitchFamily="34" charset="0"/>
              </a:rPr>
              <a:t>Integration</a:t>
            </a:r>
          </a:p>
        </p:txBody>
      </p:sp>
      <p:sp>
        <p:nvSpPr>
          <p:cNvPr id="51" name="TextBox 50">
            <a:extLst>
              <a:ext uri="{FF2B5EF4-FFF2-40B4-BE49-F238E27FC236}">
                <a16:creationId xmlns:a16="http://schemas.microsoft.com/office/drawing/2014/main" id="{E4A7FDC8-6F75-1040-95D3-CE1F9477C795}"/>
              </a:ext>
            </a:extLst>
          </p:cNvPr>
          <p:cNvSpPr txBox="1"/>
          <p:nvPr/>
        </p:nvSpPr>
        <p:spPr>
          <a:xfrm>
            <a:off x="5497143" y="5501612"/>
            <a:ext cx="1317605" cy="830997"/>
          </a:xfrm>
          <a:prstGeom prst="rect">
            <a:avLst/>
          </a:prstGeom>
          <a:noFill/>
        </p:spPr>
        <p:txBody>
          <a:bodyPr wrap="none" rtlCol="0">
            <a:spAutoFit/>
          </a:bodyPr>
          <a:lstStyle/>
          <a:p>
            <a:pPr algn="ctr"/>
            <a:r>
              <a:rPr lang="en-US" sz="2400" b="1" dirty="0">
                <a:solidFill>
                  <a:schemeClr val="accent1"/>
                </a:solidFill>
                <a:latin typeface="Calibri" panose="020F0502020204030204" pitchFamily="34" charset="0"/>
                <a:cs typeface="Calibri" panose="020F0502020204030204" pitchFamily="34" charset="0"/>
              </a:rPr>
              <a:t>Develop</a:t>
            </a:r>
            <a:br>
              <a:rPr lang="en-US" sz="2400" b="1" dirty="0">
                <a:solidFill>
                  <a:schemeClr val="accent1"/>
                </a:solidFill>
                <a:latin typeface="Calibri" panose="020F0502020204030204" pitchFamily="34" charset="0"/>
                <a:cs typeface="Calibri" panose="020F0502020204030204" pitchFamily="34" charset="0"/>
              </a:rPr>
            </a:br>
            <a:r>
              <a:rPr lang="en-US" sz="2400" b="1" dirty="0">
                <a:solidFill>
                  <a:schemeClr val="accent1"/>
                </a:solidFill>
                <a:latin typeface="Calibri" panose="020F0502020204030204" pitchFamily="34" charset="0"/>
                <a:cs typeface="Calibri" panose="020F0502020204030204" pitchFamily="34" charset="0"/>
              </a:rPr>
              <a:t>software</a:t>
            </a:r>
          </a:p>
        </p:txBody>
      </p:sp>
      <p:sp>
        <p:nvSpPr>
          <p:cNvPr id="52" name="TextBox 51">
            <a:extLst>
              <a:ext uri="{FF2B5EF4-FFF2-40B4-BE49-F238E27FC236}">
                <a16:creationId xmlns:a16="http://schemas.microsoft.com/office/drawing/2014/main" id="{365C1789-7260-A64A-86D1-528102151714}"/>
              </a:ext>
            </a:extLst>
          </p:cNvPr>
          <p:cNvSpPr txBox="1"/>
          <p:nvPr/>
        </p:nvSpPr>
        <p:spPr>
          <a:xfrm>
            <a:off x="7109830" y="4471367"/>
            <a:ext cx="982961" cy="461665"/>
          </a:xfrm>
          <a:prstGeom prst="rect">
            <a:avLst/>
          </a:prstGeom>
          <a:noFill/>
        </p:spPr>
        <p:txBody>
          <a:bodyPr wrap="none" rtlCol="0">
            <a:spAutoFit/>
          </a:bodyPr>
          <a:lstStyle/>
          <a:p>
            <a:pPr algn="ctr"/>
            <a:r>
              <a:rPr lang="en-US" sz="2400" b="1" dirty="0">
                <a:solidFill>
                  <a:srgbClr val="FF0000"/>
                </a:solidFill>
                <a:latin typeface="Calibri" panose="020F0502020204030204" pitchFamily="34" charset="0"/>
                <a:cs typeface="Calibri" panose="020F0502020204030204" pitchFamily="34" charset="0"/>
              </a:rPr>
              <a:t>Scrum</a:t>
            </a:r>
          </a:p>
        </p:txBody>
      </p:sp>
      <p:sp>
        <p:nvSpPr>
          <p:cNvPr id="53" name="Rounded Rectangle 52">
            <a:extLst>
              <a:ext uri="{FF2B5EF4-FFF2-40B4-BE49-F238E27FC236}">
                <a16:creationId xmlns:a16="http://schemas.microsoft.com/office/drawing/2014/main" id="{082EF52C-E692-7F46-A662-763BCFD0BCD7}"/>
              </a:ext>
            </a:extLst>
          </p:cNvPr>
          <p:cNvSpPr>
            <a:spLocks noChangeArrowheads="1"/>
          </p:cNvSpPr>
          <p:nvPr/>
        </p:nvSpPr>
        <p:spPr bwMode="auto">
          <a:xfrm>
            <a:off x="5491986" y="1812228"/>
            <a:ext cx="1086412" cy="739383"/>
          </a:xfrm>
          <a:prstGeom prst="roundRect">
            <a:avLst>
              <a:gd name="adj" fmla="val 9274"/>
            </a:avLst>
          </a:prstGeom>
          <a:solidFill>
            <a:schemeClr val="accent2">
              <a:lumMod val="40000"/>
              <a:lumOff val="60000"/>
            </a:schemeClr>
          </a:solidFill>
          <a:ln w="2540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000" dirty="0"/>
              <a:t>Sprint backlog</a:t>
            </a:r>
          </a:p>
        </p:txBody>
      </p:sp>
      <p:sp>
        <p:nvSpPr>
          <p:cNvPr id="54" name="Rounded Rectangle 53">
            <a:extLst>
              <a:ext uri="{FF2B5EF4-FFF2-40B4-BE49-F238E27FC236}">
                <a16:creationId xmlns:a16="http://schemas.microsoft.com/office/drawing/2014/main" id="{CA27B0BA-8889-2448-A692-7227961962B0}"/>
              </a:ext>
            </a:extLst>
          </p:cNvPr>
          <p:cNvSpPr>
            <a:spLocks noChangeArrowheads="1"/>
          </p:cNvSpPr>
          <p:nvPr/>
        </p:nvSpPr>
        <p:spPr bwMode="auto">
          <a:xfrm>
            <a:off x="5491986" y="4332508"/>
            <a:ext cx="1086412" cy="739383"/>
          </a:xfrm>
          <a:prstGeom prst="roundRect">
            <a:avLst>
              <a:gd name="adj" fmla="val 9274"/>
            </a:avLst>
          </a:prstGeom>
          <a:solidFill>
            <a:schemeClr val="accent2">
              <a:lumMod val="40000"/>
              <a:lumOff val="60000"/>
            </a:schemeClr>
          </a:solidFill>
          <a:ln w="2540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000" dirty="0"/>
              <a:t>Sprint</a:t>
            </a:r>
            <a:br>
              <a:rPr lang="en-US" sz="2000" dirty="0"/>
            </a:br>
            <a:r>
              <a:rPr lang="en-US" sz="2000" dirty="0"/>
              <a:t>backlog</a:t>
            </a:r>
          </a:p>
        </p:txBody>
      </p:sp>
      <p:cxnSp>
        <p:nvCxnSpPr>
          <p:cNvPr id="56" name="Straight Arrow Connector 55">
            <a:extLst>
              <a:ext uri="{FF2B5EF4-FFF2-40B4-BE49-F238E27FC236}">
                <a16:creationId xmlns:a16="http://schemas.microsoft.com/office/drawing/2014/main" id="{C5DBE07C-9985-FE41-BCDC-8FD3C27AC4E3}"/>
              </a:ext>
            </a:extLst>
          </p:cNvPr>
          <p:cNvCxnSpPr>
            <a:cxnSpLocks/>
            <a:stCxn id="53" idx="3"/>
            <a:endCxn id="46" idx="1"/>
          </p:cNvCxnSpPr>
          <p:nvPr/>
        </p:nvCxnSpPr>
        <p:spPr>
          <a:xfrm>
            <a:off x="6578398" y="2181920"/>
            <a:ext cx="558472" cy="7958"/>
          </a:xfrm>
          <a:prstGeom prst="straightConnector1">
            <a:avLst/>
          </a:prstGeom>
          <a:ln w="76200">
            <a:solidFill>
              <a:schemeClr val="accent6">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44B93E8-B274-814E-81EC-D3EC6DAE8F67}"/>
              </a:ext>
            </a:extLst>
          </p:cNvPr>
          <p:cNvCxnSpPr>
            <a:cxnSpLocks/>
            <a:stCxn id="53" idx="2"/>
            <a:endCxn id="48" idx="0"/>
          </p:cNvCxnSpPr>
          <p:nvPr/>
        </p:nvCxnSpPr>
        <p:spPr>
          <a:xfrm>
            <a:off x="6035192" y="2551611"/>
            <a:ext cx="3" cy="509147"/>
          </a:xfrm>
          <a:prstGeom prst="straightConnector1">
            <a:avLst/>
          </a:prstGeom>
          <a:ln w="76200">
            <a:solidFill>
              <a:schemeClr val="accent6">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2784FDE-1CB8-5049-B3F4-7F708F0A406D}"/>
              </a:ext>
            </a:extLst>
          </p:cNvPr>
          <p:cNvCxnSpPr>
            <a:cxnSpLocks/>
            <a:stCxn id="48" idx="2"/>
            <a:endCxn id="54" idx="0"/>
          </p:cNvCxnSpPr>
          <p:nvPr/>
        </p:nvCxnSpPr>
        <p:spPr>
          <a:xfrm flipH="1">
            <a:off x="6035192" y="3891755"/>
            <a:ext cx="3" cy="440753"/>
          </a:xfrm>
          <a:prstGeom prst="straightConnector1">
            <a:avLst/>
          </a:prstGeom>
          <a:ln w="76200">
            <a:solidFill>
              <a:schemeClr val="accent6">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84BC6DE-9212-9643-A814-E131F7EE0014}"/>
              </a:ext>
            </a:extLst>
          </p:cNvPr>
          <p:cNvCxnSpPr>
            <a:cxnSpLocks/>
          </p:cNvCxnSpPr>
          <p:nvPr/>
        </p:nvCxnSpPr>
        <p:spPr>
          <a:xfrm>
            <a:off x="6578399" y="4702198"/>
            <a:ext cx="459991" cy="0"/>
          </a:xfrm>
          <a:prstGeom prst="straightConnector1">
            <a:avLst/>
          </a:prstGeom>
          <a:ln w="76200">
            <a:solidFill>
              <a:schemeClr val="accent6">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27B9FB8-30EC-E647-B7EE-5C1956649FB7}"/>
              </a:ext>
            </a:extLst>
          </p:cNvPr>
          <p:cNvCxnSpPr>
            <a:cxnSpLocks/>
            <a:stCxn id="54" idx="2"/>
          </p:cNvCxnSpPr>
          <p:nvPr/>
        </p:nvCxnSpPr>
        <p:spPr>
          <a:xfrm>
            <a:off x="6035193" y="5071890"/>
            <a:ext cx="1" cy="429722"/>
          </a:xfrm>
          <a:prstGeom prst="straightConnector1">
            <a:avLst/>
          </a:prstGeom>
          <a:ln w="76200">
            <a:solidFill>
              <a:schemeClr val="accent6">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A919362-72C8-7041-97AB-A9031C35F1DB}"/>
              </a:ext>
            </a:extLst>
          </p:cNvPr>
          <p:cNvCxnSpPr>
            <a:cxnSpLocks/>
            <a:stCxn id="54" idx="1"/>
            <a:endCxn id="50" idx="3"/>
          </p:cNvCxnSpPr>
          <p:nvPr/>
        </p:nvCxnSpPr>
        <p:spPr>
          <a:xfrm flipH="1">
            <a:off x="5057639" y="4702200"/>
            <a:ext cx="434347" cy="24459"/>
          </a:xfrm>
          <a:prstGeom prst="straightConnector1">
            <a:avLst/>
          </a:prstGeom>
          <a:ln w="76200">
            <a:solidFill>
              <a:schemeClr val="accent6">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E95A9CC-E80E-C141-ABC6-2A7A51BAA445}"/>
              </a:ext>
            </a:extLst>
          </p:cNvPr>
          <p:cNvCxnSpPr>
            <a:cxnSpLocks/>
            <a:endCxn id="53" idx="1"/>
          </p:cNvCxnSpPr>
          <p:nvPr/>
        </p:nvCxnSpPr>
        <p:spPr>
          <a:xfrm>
            <a:off x="4928518" y="2168915"/>
            <a:ext cx="563468" cy="13005"/>
          </a:xfrm>
          <a:prstGeom prst="straightConnector1">
            <a:avLst/>
          </a:prstGeom>
          <a:ln w="76200">
            <a:solidFill>
              <a:schemeClr val="accent6">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06075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2940D-C259-8D4C-B1EA-4CEB2ABAF0FD}"/>
              </a:ext>
            </a:extLst>
          </p:cNvPr>
          <p:cNvSpPr>
            <a:spLocks noGrp="1"/>
          </p:cNvSpPr>
          <p:nvPr>
            <p:ph type="title"/>
          </p:nvPr>
        </p:nvSpPr>
        <p:spPr>
          <a:xfrm>
            <a:off x="395306" y="69246"/>
            <a:ext cx="8857555" cy="913810"/>
          </a:xfrm>
        </p:spPr>
        <p:txBody>
          <a:bodyPr/>
          <a:lstStyle/>
          <a:p>
            <a:r>
              <a:rPr lang="en-US" dirty="0"/>
              <a:t>Managing External Interactions</a:t>
            </a:r>
          </a:p>
        </p:txBody>
      </p:sp>
      <p:sp>
        <p:nvSpPr>
          <p:cNvPr id="4" name="Slide Number Placeholder 3">
            <a:extLst>
              <a:ext uri="{FF2B5EF4-FFF2-40B4-BE49-F238E27FC236}">
                <a16:creationId xmlns:a16="http://schemas.microsoft.com/office/drawing/2014/main" id="{A348F833-D1B4-084E-A918-4CD2DC9AB2BC}"/>
              </a:ext>
            </a:extLst>
          </p:cNvPr>
          <p:cNvSpPr>
            <a:spLocks noGrp="1"/>
          </p:cNvSpPr>
          <p:nvPr>
            <p:ph type="sldNum" sz="quarter" idx="12"/>
          </p:nvPr>
        </p:nvSpPr>
        <p:spPr/>
        <p:txBody>
          <a:bodyPr/>
          <a:lstStyle/>
          <a:p>
            <a:pPr>
              <a:defRPr/>
            </a:pPr>
            <a:fld id="{E78C9E75-97FD-45D9-8ED3-955348887BB1}" type="slidenum">
              <a:rPr lang="zh-TW" altLang="en-US" smtClean="0"/>
              <a:pPr>
                <a:defRPr/>
              </a:pPr>
              <a:t>69</a:t>
            </a:fld>
            <a:endParaRPr lang="zh-TW" altLang="en-US"/>
          </a:p>
        </p:txBody>
      </p:sp>
      <p:sp>
        <p:nvSpPr>
          <p:cNvPr id="8" name="Oval 7">
            <a:extLst>
              <a:ext uri="{FF2B5EF4-FFF2-40B4-BE49-F238E27FC236}">
                <a16:creationId xmlns:a16="http://schemas.microsoft.com/office/drawing/2014/main" id="{02472AC1-5622-5044-9808-14F0C4975DF3}"/>
              </a:ext>
            </a:extLst>
          </p:cNvPr>
          <p:cNvSpPr/>
          <p:nvPr/>
        </p:nvSpPr>
        <p:spPr>
          <a:xfrm>
            <a:off x="4578583" y="1346953"/>
            <a:ext cx="3435819" cy="1743869"/>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3200" b="1" dirty="0">
                <a:solidFill>
                  <a:schemeClr val="tx1"/>
                </a:solidFill>
              </a:rPr>
              <a:t>External </a:t>
            </a:r>
            <a:br>
              <a:rPr lang="en-US" sz="3200" b="1" dirty="0">
                <a:solidFill>
                  <a:schemeClr val="tx1"/>
                </a:solidFill>
              </a:rPr>
            </a:br>
            <a:r>
              <a:rPr lang="en-US" sz="3200" b="1" dirty="0">
                <a:solidFill>
                  <a:schemeClr val="tx1"/>
                </a:solidFill>
              </a:rPr>
              <a:t>interactions</a:t>
            </a:r>
          </a:p>
        </p:txBody>
      </p:sp>
      <p:sp>
        <p:nvSpPr>
          <p:cNvPr id="19" name="TextBox 18">
            <a:extLst>
              <a:ext uri="{FF2B5EF4-FFF2-40B4-BE49-F238E27FC236}">
                <a16:creationId xmlns:a16="http://schemas.microsoft.com/office/drawing/2014/main" id="{C63E4E25-8958-734A-A086-70B6BE5871F3}"/>
              </a:ext>
            </a:extLst>
          </p:cNvPr>
          <p:cNvSpPr txBox="1"/>
          <p:nvPr/>
        </p:nvSpPr>
        <p:spPr>
          <a:xfrm>
            <a:off x="2783632" y="4263929"/>
            <a:ext cx="2822056" cy="830997"/>
          </a:xfrm>
          <a:prstGeom prst="rect">
            <a:avLst/>
          </a:prstGeom>
          <a:noFill/>
        </p:spPr>
        <p:txBody>
          <a:bodyPr wrap="none" rtlCol="0">
            <a:spAutoFit/>
          </a:bodyPr>
          <a:lstStyle/>
          <a:p>
            <a:pPr algn="ctr"/>
            <a:r>
              <a:rPr lang="en-US" sz="2400" b="1" dirty="0">
                <a:solidFill>
                  <a:srgbClr val="C00000"/>
                </a:solidFill>
                <a:latin typeface="Calibri" panose="020F0502020204030204" pitchFamily="34" charset="0"/>
                <a:cs typeface="Calibri" panose="020F0502020204030204" pitchFamily="34" charset="0"/>
              </a:rPr>
              <a:t>Team</a:t>
            </a:r>
            <a:r>
              <a:rPr lang="en-US" sz="2400" b="1" dirty="0">
                <a:solidFill>
                  <a:schemeClr val="accent1"/>
                </a:solidFill>
                <a:latin typeface="Calibri" panose="020F0502020204030204" pitchFamily="34" charset="0"/>
                <a:cs typeface="Calibri" panose="020F0502020204030204" pitchFamily="34" charset="0"/>
              </a:rPr>
              <a:t>-focused</a:t>
            </a:r>
            <a:br>
              <a:rPr lang="en-US" sz="2400" b="1" dirty="0">
                <a:solidFill>
                  <a:schemeClr val="accent1"/>
                </a:solidFill>
                <a:latin typeface="Calibri" panose="020F0502020204030204" pitchFamily="34" charset="0"/>
                <a:cs typeface="Calibri" panose="020F0502020204030204" pitchFamily="34" charset="0"/>
              </a:rPr>
            </a:br>
            <a:r>
              <a:rPr lang="en-US" sz="2400" b="1" dirty="0">
                <a:solidFill>
                  <a:schemeClr val="accent1"/>
                </a:solidFill>
                <a:latin typeface="Calibri" panose="020F0502020204030204" pitchFamily="34" charset="0"/>
                <a:cs typeface="Calibri" panose="020F0502020204030204" pitchFamily="34" charset="0"/>
              </a:rPr>
              <a:t>external interactions</a:t>
            </a:r>
          </a:p>
        </p:txBody>
      </p:sp>
      <p:sp>
        <p:nvSpPr>
          <p:cNvPr id="20" name="TextBox 19">
            <a:extLst>
              <a:ext uri="{FF2B5EF4-FFF2-40B4-BE49-F238E27FC236}">
                <a16:creationId xmlns:a16="http://schemas.microsoft.com/office/drawing/2014/main" id="{E33377C3-B1B7-8D4D-9A5C-02ED24A31BB5}"/>
              </a:ext>
            </a:extLst>
          </p:cNvPr>
          <p:cNvSpPr txBox="1"/>
          <p:nvPr/>
        </p:nvSpPr>
        <p:spPr>
          <a:xfrm>
            <a:off x="3242174" y="5804065"/>
            <a:ext cx="1892634" cy="461665"/>
          </a:xfrm>
          <a:prstGeom prst="rect">
            <a:avLst/>
          </a:prstGeom>
          <a:noFill/>
        </p:spPr>
        <p:txBody>
          <a:bodyPr wrap="none" rtlCol="0">
            <a:spAutoFit/>
          </a:bodyPr>
          <a:lstStyle/>
          <a:p>
            <a:pPr algn="ctr"/>
            <a:r>
              <a:rPr lang="en-US" sz="2400" b="1" dirty="0">
                <a:solidFill>
                  <a:srgbClr val="C00000"/>
                </a:solidFill>
                <a:latin typeface="Calibri" panose="020F0502020204030204" pitchFamily="34" charset="0"/>
                <a:cs typeface="Calibri" panose="020F0502020204030204" pitchFamily="34" charset="0"/>
              </a:rPr>
              <a:t>ScrumMaster</a:t>
            </a:r>
          </a:p>
        </p:txBody>
      </p:sp>
      <p:sp>
        <p:nvSpPr>
          <p:cNvPr id="21" name="TextBox 20">
            <a:extLst>
              <a:ext uri="{FF2B5EF4-FFF2-40B4-BE49-F238E27FC236}">
                <a16:creationId xmlns:a16="http://schemas.microsoft.com/office/drawing/2014/main" id="{5AEB5B78-2083-DA4A-9F6C-3B34835F690C}"/>
              </a:ext>
            </a:extLst>
          </p:cNvPr>
          <p:cNvSpPr txBox="1"/>
          <p:nvPr/>
        </p:nvSpPr>
        <p:spPr>
          <a:xfrm>
            <a:off x="6809669" y="4263929"/>
            <a:ext cx="2822056" cy="830997"/>
          </a:xfrm>
          <a:prstGeom prst="rect">
            <a:avLst/>
          </a:prstGeom>
          <a:noFill/>
        </p:spPr>
        <p:txBody>
          <a:bodyPr wrap="none" rtlCol="0">
            <a:spAutoFit/>
          </a:bodyPr>
          <a:lstStyle/>
          <a:p>
            <a:pPr algn="ctr"/>
            <a:r>
              <a:rPr lang="en-US" sz="2400" b="1" dirty="0">
                <a:solidFill>
                  <a:srgbClr val="7030A0"/>
                </a:solidFill>
                <a:latin typeface="Calibri" panose="020F0502020204030204" pitchFamily="34" charset="0"/>
                <a:cs typeface="Calibri" panose="020F0502020204030204" pitchFamily="34" charset="0"/>
              </a:rPr>
              <a:t>Product</a:t>
            </a:r>
            <a:r>
              <a:rPr lang="en-US" sz="2400" b="1" dirty="0">
                <a:solidFill>
                  <a:schemeClr val="accent1"/>
                </a:solidFill>
                <a:latin typeface="Calibri" panose="020F0502020204030204" pitchFamily="34" charset="0"/>
                <a:cs typeface="Calibri" panose="020F0502020204030204" pitchFamily="34" charset="0"/>
              </a:rPr>
              <a:t>-focused</a:t>
            </a:r>
            <a:br>
              <a:rPr lang="en-US" sz="2400" b="1" dirty="0">
                <a:solidFill>
                  <a:schemeClr val="accent1"/>
                </a:solidFill>
                <a:latin typeface="Calibri" panose="020F0502020204030204" pitchFamily="34" charset="0"/>
                <a:cs typeface="Calibri" panose="020F0502020204030204" pitchFamily="34" charset="0"/>
              </a:rPr>
            </a:br>
            <a:r>
              <a:rPr lang="en-US" sz="2400" b="1" dirty="0">
                <a:solidFill>
                  <a:schemeClr val="accent1"/>
                </a:solidFill>
                <a:latin typeface="Calibri" panose="020F0502020204030204" pitchFamily="34" charset="0"/>
                <a:cs typeface="Calibri" panose="020F0502020204030204" pitchFamily="34" charset="0"/>
              </a:rPr>
              <a:t>external interactions</a:t>
            </a:r>
          </a:p>
        </p:txBody>
      </p:sp>
      <p:sp>
        <p:nvSpPr>
          <p:cNvPr id="22" name="TextBox 21">
            <a:extLst>
              <a:ext uri="{FF2B5EF4-FFF2-40B4-BE49-F238E27FC236}">
                <a16:creationId xmlns:a16="http://schemas.microsoft.com/office/drawing/2014/main" id="{C56EC5D0-30CE-EE47-973E-E0930E24BE5E}"/>
              </a:ext>
            </a:extLst>
          </p:cNvPr>
          <p:cNvSpPr txBox="1"/>
          <p:nvPr/>
        </p:nvSpPr>
        <p:spPr>
          <a:xfrm>
            <a:off x="7176202" y="5804065"/>
            <a:ext cx="2076659" cy="461665"/>
          </a:xfrm>
          <a:prstGeom prst="rect">
            <a:avLst/>
          </a:prstGeom>
          <a:noFill/>
        </p:spPr>
        <p:txBody>
          <a:bodyPr wrap="none" rtlCol="0">
            <a:spAutoFit/>
          </a:bodyPr>
          <a:lstStyle/>
          <a:p>
            <a:pPr algn="ctr"/>
            <a:r>
              <a:rPr lang="en-US" sz="2400" b="1" dirty="0">
                <a:solidFill>
                  <a:srgbClr val="7030A0"/>
                </a:solidFill>
                <a:latin typeface="Calibri" panose="020F0502020204030204" pitchFamily="34" charset="0"/>
                <a:cs typeface="Calibri" panose="020F0502020204030204" pitchFamily="34" charset="0"/>
              </a:rPr>
              <a:t>Product owner</a:t>
            </a:r>
          </a:p>
        </p:txBody>
      </p:sp>
      <p:cxnSp>
        <p:nvCxnSpPr>
          <p:cNvPr id="24" name="Straight Arrow Connector 23">
            <a:extLst>
              <a:ext uri="{FF2B5EF4-FFF2-40B4-BE49-F238E27FC236}">
                <a16:creationId xmlns:a16="http://schemas.microsoft.com/office/drawing/2014/main" id="{FA3A1623-ECF0-9B49-9E48-F75C873E1A92}"/>
              </a:ext>
            </a:extLst>
          </p:cNvPr>
          <p:cNvCxnSpPr>
            <a:cxnSpLocks/>
          </p:cNvCxnSpPr>
          <p:nvPr/>
        </p:nvCxnSpPr>
        <p:spPr>
          <a:xfrm>
            <a:off x="8179541" y="5048632"/>
            <a:ext cx="0" cy="755433"/>
          </a:xfrm>
          <a:prstGeom prst="straightConnector1">
            <a:avLst/>
          </a:prstGeom>
          <a:ln w="152400">
            <a:solidFill>
              <a:schemeClr val="accent5">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44B26B3-736E-8546-B831-0B324145B34D}"/>
              </a:ext>
            </a:extLst>
          </p:cNvPr>
          <p:cNvCxnSpPr>
            <a:cxnSpLocks/>
          </p:cNvCxnSpPr>
          <p:nvPr/>
        </p:nvCxnSpPr>
        <p:spPr>
          <a:xfrm>
            <a:off x="4289358" y="5094926"/>
            <a:ext cx="0" cy="755433"/>
          </a:xfrm>
          <a:prstGeom prst="straightConnector1">
            <a:avLst/>
          </a:prstGeom>
          <a:ln w="152400">
            <a:solidFill>
              <a:schemeClr val="accent5">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F63C27C-99C1-F449-9648-76462FB8E1D5}"/>
              </a:ext>
            </a:extLst>
          </p:cNvPr>
          <p:cNvCxnSpPr>
            <a:cxnSpLocks/>
            <a:stCxn id="8" idx="3"/>
            <a:endCxn id="19" idx="0"/>
          </p:cNvCxnSpPr>
          <p:nvPr/>
        </p:nvCxnSpPr>
        <p:spPr>
          <a:xfrm flipH="1">
            <a:off x="4194660" y="2835438"/>
            <a:ext cx="887086" cy="1428491"/>
          </a:xfrm>
          <a:prstGeom prst="straightConnector1">
            <a:avLst/>
          </a:prstGeom>
          <a:ln w="152400">
            <a:solidFill>
              <a:schemeClr val="accent5">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AB05FAD-D0F1-754F-A021-9FCFEDABB331}"/>
              </a:ext>
            </a:extLst>
          </p:cNvPr>
          <p:cNvCxnSpPr>
            <a:cxnSpLocks/>
            <a:stCxn id="8" idx="5"/>
            <a:endCxn id="21" idx="0"/>
          </p:cNvCxnSpPr>
          <p:nvPr/>
        </p:nvCxnSpPr>
        <p:spPr>
          <a:xfrm>
            <a:off x="7511237" y="2835438"/>
            <a:ext cx="709460" cy="1428491"/>
          </a:xfrm>
          <a:prstGeom prst="straightConnector1">
            <a:avLst/>
          </a:prstGeom>
          <a:ln w="152400">
            <a:solidFill>
              <a:schemeClr val="accent5">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837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a Methodology</a:t>
            </a:r>
            <a:endParaRPr lang="en-US" dirty="0"/>
          </a:p>
        </p:txBody>
      </p:sp>
      <p:sp>
        <p:nvSpPr>
          <p:cNvPr id="3" name="Content Placeholder 2"/>
          <p:cNvSpPr>
            <a:spLocks noGrp="1"/>
          </p:cNvSpPr>
          <p:nvPr>
            <p:ph idx="1"/>
          </p:nvPr>
        </p:nvSpPr>
        <p:spPr/>
        <p:txBody>
          <a:bodyPr/>
          <a:lstStyle/>
          <a:p>
            <a:r>
              <a:rPr lang="en-US" dirty="0" smtClean="0"/>
              <a:t>How </a:t>
            </a:r>
            <a:r>
              <a:rPr lang="en-US" dirty="0"/>
              <a:t>rapidly you can substitute or train people.</a:t>
            </a:r>
          </a:p>
          <a:p>
            <a:r>
              <a:rPr lang="en-US" dirty="0" smtClean="0"/>
              <a:t>How </a:t>
            </a:r>
            <a:r>
              <a:rPr lang="en-US" dirty="0"/>
              <a:t>great an effect it has on the sales process.</a:t>
            </a:r>
          </a:p>
          <a:p>
            <a:r>
              <a:rPr lang="en-US" dirty="0" smtClean="0"/>
              <a:t>How </a:t>
            </a:r>
            <a:r>
              <a:rPr lang="en-US" dirty="0"/>
              <a:t>much freedom (or how constraining) it is </a:t>
            </a:r>
            <a:r>
              <a:rPr lang="en-US" dirty="0" smtClean="0"/>
              <a:t>to people </a:t>
            </a:r>
            <a:r>
              <a:rPr lang="en-US" dirty="0"/>
              <a:t>on the project.</a:t>
            </a:r>
          </a:p>
          <a:p>
            <a:r>
              <a:rPr lang="en-US" dirty="0" smtClean="0"/>
              <a:t>How </a:t>
            </a:r>
            <a:r>
              <a:rPr lang="en-US" dirty="0"/>
              <a:t>fast it allows people to respond to </a:t>
            </a:r>
            <a:r>
              <a:rPr lang="en-US" dirty="0" smtClean="0"/>
              <a:t>changing situations</a:t>
            </a:r>
            <a:r>
              <a:rPr lang="en-US" dirty="0"/>
              <a:t>.</a:t>
            </a:r>
          </a:p>
          <a:p>
            <a:r>
              <a:rPr lang="en-US" dirty="0" smtClean="0"/>
              <a:t>How </a:t>
            </a:r>
            <a:r>
              <a:rPr lang="en-US" dirty="0"/>
              <a:t>well it “protects” the organization – legally </a:t>
            </a:r>
            <a:r>
              <a:rPr lang="en-US" dirty="0" smtClean="0"/>
              <a:t>or from </a:t>
            </a:r>
            <a:r>
              <a:rPr lang="en-US" dirty="0"/>
              <a:t>other damages.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a:t>
            </a:fld>
            <a:endParaRPr lang="en-US" dirty="0"/>
          </a:p>
        </p:txBody>
      </p:sp>
    </p:spTree>
    <p:extLst>
      <p:ext uri="{BB962C8B-B14F-4D97-AF65-F5344CB8AC3E}">
        <p14:creationId xmlns:p14="http://schemas.microsoft.com/office/powerpoint/2010/main" val="1741909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2940D-C259-8D4C-B1EA-4CEB2ABAF0FD}"/>
              </a:ext>
            </a:extLst>
          </p:cNvPr>
          <p:cNvSpPr>
            <a:spLocks noGrp="1"/>
          </p:cNvSpPr>
          <p:nvPr>
            <p:ph type="title"/>
          </p:nvPr>
        </p:nvSpPr>
        <p:spPr>
          <a:xfrm>
            <a:off x="149805" y="154456"/>
            <a:ext cx="8857555" cy="913810"/>
          </a:xfrm>
        </p:spPr>
        <p:txBody>
          <a:bodyPr>
            <a:normAutofit fontScale="90000"/>
          </a:bodyPr>
          <a:lstStyle/>
          <a:p>
            <a:r>
              <a:rPr lang="en-US" dirty="0"/>
              <a:t>Project Management Responsibilities</a:t>
            </a:r>
          </a:p>
        </p:txBody>
      </p:sp>
      <p:sp>
        <p:nvSpPr>
          <p:cNvPr id="4" name="Slide Number Placeholder 3">
            <a:extLst>
              <a:ext uri="{FF2B5EF4-FFF2-40B4-BE49-F238E27FC236}">
                <a16:creationId xmlns:a16="http://schemas.microsoft.com/office/drawing/2014/main" id="{A348F833-D1B4-084E-A918-4CD2DC9AB2BC}"/>
              </a:ext>
            </a:extLst>
          </p:cNvPr>
          <p:cNvSpPr>
            <a:spLocks noGrp="1"/>
          </p:cNvSpPr>
          <p:nvPr>
            <p:ph type="sldNum" sz="quarter" idx="12"/>
          </p:nvPr>
        </p:nvSpPr>
        <p:spPr/>
        <p:txBody>
          <a:bodyPr/>
          <a:lstStyle/>
          <a:p>
            <a:pPr>
              <a:defRPr/>
            </a:pPr>
            <a:fld id="{E78C9E75-97FD-45D9-8ED3-955348887BB1}" type="slidenum">
              <a:rPr lang="zh-TW" altLang="en-US" smtClean="0"/>
              <a:pPr>
                <a:defRPr/>
              </a:pPr>
              <a:t>70</a:t>
            </a:fld>
            <a:endParaRPr lang="zh-TW" altLang="en-US"/>
          </a:p>
        </p:txBody>
      </p:sp>
      <p:sp>
        <p:nvSpPr>
          <p:cNvPr id="8" name="Oval 7">
            <a:extLst>
              <a:ext uri="{FF2B5EF4-FFF2-40B4-BE49-F238E27FC236}">
                <a16:creationId xmlns:a16="http://schemas.microsoft.com/office/drawing/2014/main" id="{02472AC1-5622-5044-9808-14F0C4975DF3}"/>
              </a:ext>
            </a:extLst>
          </p:cNvPr>
          <p:cNvSpPr/>
          <p:nvPr/>
        </p:nvSpPr>
        <p:spPr>
          <a:xfrm>
            <a:off x="5161916" y="3183044"/>
            <a:ext cx="1961226" cy="1743869"/>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2400" b="1" dirty="0">
                <a:solidFill>
                  <a:schemeClr val="tx1"/>
                </a:solidFill>
              </a:rPr>
              <a:t>Project </a:t>
            </a:r>
            <a:br>
              <a:rPr lang="en-US" sz="2400" b="1" dirty="0">
                <a:solidFill>
                  <a:schemeClr val="tx1"/>
                </a:solidFill>
              </a:rPr>
            </a:br>
            <a:r>
              <a:rPr lang="en-US" sz="2400" b="1" dirty="0">
                <a:solidFill>
                  <a:schemeClr val="tx1"/>
                </a:solidFill>
              </a:rPr>
              <a:t>Management</a:t>
            </a:r>
          </a:p>
        </p:txBody>
      </p:sp>
      <p:cxnSp>
        <p:nvCxnSpPr>
          <p:cNvPr id="23" name="Straight Arrow Connector 22">
            <a:extLst>
              <a:ext uri="{FF2B5EF4-FFF2-40B4-BE49-F238E27FC236}">
                <a16:creationId xmlns:a16="http://schemas.microsoft.com/office/drawing/2014/main" id="{0FFAC8EA-274E-6845-BC78-923E0F4B1DD8}"/>
              </a:ext>
            </a:extLst>
          </p:cNvPr>
          <p:cNvCxnSpPr>
            <a:cxnSpLocks/>
            <a:stCxn id="8" idx="0"/>
            <a:endCxn id="39" idx="4"/>
          </p:cNvCxnSpPr>
          <p:nvPr/>
        </p:nvCxnSpPr>
        <p:spPr>
          <a:xfrm flipV="1">
            <a:off x="6142529" y="2652589"/>
            <a:ext cx="52978" cy="530454"/>
          </a:xfrm>
          <a:prstGeom prst="straightConnector1">
            <a:avLst/>
          </a:prstGeom>
          <a:ln w="76200">
            <a:solidFill>
              <a:schemeClr val="bg1">
                <a:lumMod val="65000"/>
              </a:schemeClr>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B560C62-2788-E141-AC3E-A199E695708B}"/>
              </a:ext>
            </a:extLst>
          </p:cNvPr>
          <p:cNvCxnSpPr>
            <a:cxnSpLocks/>
            <a:stCxn id="44" idx="1"/>
            <a:endCxn id="8" idx="5"/>
          </p:cNvCxnSpPr>
          <p:nvPr/>
        </p:nvCxnSpPr>
        <p:spPr>
          <a:xfrm flipH="1" flipV="1">
            <a:off x="6835927" y="4671528"/>
            <a:ext cx="627408" cy="381008"/>
          </a:xfrm>
          <a:prstGeom prst="straightConnector1">
            <a:avLst/>
          </a:prstGeom>
          <a:ln w="76200">
            <a:solidFill>
              <a:schemeClr val="bg1">
                <a:lumMod val="65000"/>
              </a:schemeClr>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7E40601-CBB1-2E45-9950-1EA9B9D59C06}"/>
              </a:ext>
            </a:extLst>
          </p:cNvPr>
          <p:cNvCxnSpPr>
            <a:cxnSpLocks/>
            <a:stCxn id="8" idx="3"/>
            <a:endCxn id="40" idx="7"/>
          </p:cNvCxnSpPr>
          <p:nvPr/>
        </p:nvCxnSpPr>
        <p:spPr>
          <a:xfrm flipH="1">
            <a:off x="4901869" y="4671528"/>
            <a:ext cx="547262" cy="301872"/>
          </a:xfrm>
          <a:prstGeom prst="straightConnector1">
            <a:avLst/>
          </a:prstGeom>
          <a:ln w="76200">
            <a:solidFill>
              <a:schemeClr val="bg1">
                <a:lumMod val="65000"/>
              </a:schemeClr>
            </a:solidFill>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CF45E486-27D8-CF45-B954-E18AA9D79371}"/>
              </a:ext>
            </a:extLst>
          </p:cNvPr>
          <p:cNvSpPr/>
          <p:nvPr/>
        </p:nvSpPr>
        <p:spPr>
          <a:xfrm>
            <a:off x="5214894" y="908721"/>
            <a:ext cx="1961226" cy="1743869"/>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defRPr/>
            </a:pPr>
            <a:r>
              <a:rPr lang="en-US" sz="2000" dirty="0">
                <a:solidFill>
                  <a:schemeClr val="tx1"/>
                </a:solidFill>
              </a:rPr>
              <a:t>Budget</a:t>
            </a:r>
          </a:p>
          <a:p>
            <a:pPr algn="ctr">
              <a:defRPr/>
            </a:pPr>
            <a:r>
              <a:rPr lang="en-US" sz="2000" dirty="0">
                <a:solidFill>
                  <a:schemeClr val="tx1"/>
                </a:solidFill>
              </a:rPr>
              <a:t>Schedule</a:t>
            </a:r>
          </a:p>
          <a:p>
            <a:pPr algn="ctr">
              <a:defRPr/>
            </a:pPr>
            <a:r>
              <a:rPr lang="en-US" sz="2000" dirty="0">
                <a:solidFill>
                  <a:schemeClr val="tx1"/>
                </a:solidFill>
              </a:rPr>
              <a:t>Risks</a:t>
            </a:r>
          </a:p>
          <a:p>
            <a:pPr algn="ctr">
              <a:defRPr/>
            </a:pPr>
            <a:r>
              <a:rPr lang="en-US" sz="2000" dirty="0">
                <a:solidFill>
                  <a:schemeClr val="tx1"/>
                </a:solidFill>
              </a:rPr>
              <a:t>Problems</a:t>
            </a:r>
          </a:p>
          <a:p>
            <a:pPr algn="ctr">
              <a:defRPr/>
            </a:pPr>
            <a:r>
              <a:rPr lang="en-US" sz="2000" dirty="0">
                <a:solidFill>
                  <a:schemeClr val="tx1"/>
                </a:solidFill>
              </a:rPr>
              <a:t>Progress</a:t>
            </a:r>
          </a:p>
        </p:txBody>
      </p:sp>
      <p:sp>
        <p:nvSpPr>
          <p:cNvPr id="40" name="Oval 39">
            <a:extLst>
              <a:ext uri="{FF2B5EF4-FFF2-40B4-BE49-F238E27FC236}">
                <a16:creationId xmlns:a16="http://schemas.microsoft.com/office/drawing/2014/main" id="{5C4926C6-4649-FC44-BCBF-0BF5FAEC0729}"/>
              </a:ext>
            </a:extLst>
          </p:cNvPr>
          <p:cNvSpPr/>
          <p:nvPr/>
        </p:nvSpPr>
        <p:spPr>
          <a:xfrm>
            <a:off x="3227858" y="4718017"/>
            <a:ext cx="1961226" cy="1743869"/>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defRPr/>
            </a:pPr>
            <a:r>
              <a:rPr lang="en-US" sz="2000" dirty="0">
                <a:solidFill>
                  <a:schemeClr val="tx1"/>
                </a:solidFill>
              </a:rPr>
              <a:t>Finance</a:t>
            </a:r>
          </a:p>
          <a:p>
            <a:pPr algn="ctr">
              <a:defRPr/>
            </a:pPr>
            <a:r>
              <a:rPr lang="en-US" sz="2000" dirty="0">
                <a:solidFill>
                  <a:schemeClr val="tx1"/>
                </a:solidFill>
              </a:rPr>
              <a:t>Compliance</a:t>
            </a:r>
          </a:p>
          <a:p>
            <a:pPr algn="ctr">
              <a:defRPr/>
            </a:pPr>
            <a:r>
              <a:rPr lang="en-US" sz="2000" dirty="0">
                <a:solidFill>
                  <a:schemeClr val="tx1"/>
                </a:solidFill>
              </a:rPr>
              <a:t>Procurement</a:t>
            </a:r>
          </a:p>
          <a:p>
            <a:pPr algn="ctr">
              <a:defRPr/>
            </a:pPr>
            <a:r>
              <a:rPr lang="en-US" sz="2000" dirty="0">
                <a:solidFill>
                  <a:schemeClr val="tx1"/>
                </a:solidFill>
              </a:rPr>
              <a:t>Liaison</a:t>
            </a:r>
          </a:p>
        </p:txBody>
      </p:sp>
      <p:sp>
        <p:nvSpPr>
          <p:cNvPr id="44" name="Oval 43">
            <a:extLst>
              <a:ext uri="{FF2B5EF4-FFF2-40B4-BE49-F238E27FC236}">
                <a16:creationId xmlns:a16="http://schemas.microsoft.com/office/drawing/2014/main" id="{FF10589E-910A-A640-945F-3E5E43895909}"/>
              </a:ext>
            </a:extLst>
          </p:cNvPr>
          <p:cNvSpPr/>
          <p:nvPr/>
        </p:nvSpPr>
        <p:spPr>
          <a:xfrm>
            <a:off x="7176120" y="4797153"/>
            <a:ext cx="1961226" cy="1743869"/>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defRPr/>
            </a:pPr>
            <a:r>
              <a:rPr lang="en-US" sz="2000" dirty="0">
                <a:solidFill>
                  <a:schemeClr val="tx1"/>
                </a:solidFill>
              </a:rPr>
              <a:t>Vacations </a:t>
            </a:r>
            <a:br>
              <a:rPr lang="en-US" sz="2000" dirty="0">
                <a:solidFill>
                  <a:schemeClr val="tx1"/>
                </a:solidFill>
              </a:rPr>
            </a:br>
            <a:r>
              <a:rPr lang="en-US" sz="2000" dirty="0">
                <a:solidFill>
                  <a:schemeClr val="tx1"/>
                </a:solidFill>
              </a:rPr>
              <a:t>Absence</a:t>
            </a:r>
            <a:br>
              <a:rPr lang="en-US" sz="2000" dirty="0">
                <a:solidFill>
                  <a:schemeClr val="tx1"/>
                </a:solidFill>
              </a:rPr>
            </a:br>
            <a:r>
              <a:rPr lang="en-US" sz="2000" dirty="0">
                <a:solidFill>
                  <a:schemeClr val="tx1"/>
                </a:solidFill>
              </a:rPr>
              <a:t>Work quality</a:t>
            </a:r>
            <a:br>
              <a:rPr lang="en-US" sz="2000" dirty="0">
                <a:solidFill>
                  <a:schemeClr val="tx1"/>
                </a:solidFill>
              </a:rPr>
            </a:br>
            <a:r>
              <a:rPr lang="en-US" sz="2000" dirty="0">
                <a:solidFill>
                  <a:schemeClr val="tx1"/>
                </a:solidFill>
              </a:rPr>
              <a:t>Reviewing</a:t>
            </a:r>
          </a:p>
          <a:p>
            <a:pPr algn="ctr">
              <a:defRPr/>
            </a:pPr>
            <a:r>
              <a:rPr lang="en-US" sz="2000" dirty="0">
                <a:solidFill>
                  <a:schemeClr val="tx1"/>
                </a:solidFill>
              </a:rPr>
              <a:t>Hiring</a:t>
            </a:r>
          </a:p>
        </p:txBody>
      </p:sp>
      <p:sp>
        <p:nvSpPr>
          <p:cNvPr id="17" name="TextBox 16">
            <a:extLst>
              <a:ext uri="{FF2B5EF4-FFF2-40B4-BE49-F238E27FC236}">
                <a16:creationId xmlns:a16="http://schemas.microsoft.com/office/drawing/2014/main" id="{00E84F2B-4A78-9946-A533-C27FABA9C153}"/>
              </a:ext>
            </a:extLst>
          </p:cNvPr>
          <p:cNvSpPr txBox="1"/>
          <p:nvPr/>
        </p:nvSpPr>
        <p:spPr>
          <a:xfrm>
            <a:off x="3178083" y="4271418"/>
            <a:ext cx="1773562" cy="400110"/>
          </a:xfrm>
          <a:prstGeom prst="rect">
            <a:avLst/>
          </a:prstGeom>
          <a:noFill/>
        </p:spPr>
        <p:txBody>
          <a:bodyPr wrap="none" rtlCol="0">
            <a:spAutoFit/>
          </a:bodyPr>
          <a:lstStyle/>
          <a:p>
            <a:pPr algn="ctr"/>
            <a:r>
              <a:rPr lang="en-US" sz="2000" b="1" dirty="0">
                <a:solidFill>
                  <a:schemeClr val="accent1"/>
                </a:solidFill>
                <a:latin typeface="Calibri" panose="020F0502020204030204" pitchFamily="34" charset="0"/>
                <a:cs typeface="Calibri" panose="020F0502020204030204" pitchFamily="34" charset="0"/>
              </a:rPr>
              <a:t>Administration</a:t>
            </a:r>
          </a:p>
        </p:txBody>
      </p:sp>
      <p:sp>
        <p:nvSpPr>
          <p:cNvPr id="18" name="TextBox 17">
            <a:extLst>
              <a:ext uri="{FF2B5EF4-FFF2-40B4-BE49-F238E27FC236}">
                <a16:creationId xmlns:a16="http://schemas.microsoft.com/office/drawing/2014/main" id="{9904C348-C401-3F49-82EE-A9EF7710AC67}"/>
              </a:ext>
            </a:extLst>
          </p:cNvPr>
          <p:cNvSpPr txBox="1"/>
          <p:nvPr/>
        </p:nvSpPr>
        <p:spPr>
          <a:xfrm>
            <a:off x="7629534" y="4365104"/>
            <a:ext cx="914739" cy="400110"/>
          </a:xfrm>
          <a:prstGeom prst="rect">
            <a:avLst/>
          </a:prstGeom>
          <a:noFill/>
        </p:spPr>
        <p:txBody>
          <a:bodyPr wrap="none" rtlCol="0">
            <a:spAutoFit/>
          </a:bodyPr>
          <a:lstStyle/>
          <a:p>
            <a:pPr algn="ctr"/>
            <a:r>
              <a:rPr lang="en-US" sz="2000" b="1" dirty="0">
                <a:solidFill>
                  <a:schemeClr val="accent1"/>
                </a:solidFill>
                <a:latin typeface="Calibri" panose="020F0502020204030204" pitchFamily="34" charset="0"/>
                <a:cs typeface="Calibri" panose="020F0502020204030204" pitchFamily="34" charset="0"/>
              </a:rPr>
              <a:t>People</a:t>
            </a:r>
          </a:p>
        </p:txBody>
      </p:sp>
      <p:sp>
        <p:nvSpPr>
          <p:cNvPr id="19" name="TextBox 18">
            <a:extLst>
              <a:ext uri="{FF2B5EF4-FFF2-40B4-BE49-F238E27FC236}">
                <a16:creationId xmlns:a16="http://schemas.microsoft.com/office/drawing/2014/main" id="{C63E4E25-8958-734A-A086-70B6BE5871F3}"/>
              </a:ext>
            </a:extLst>
          </p:cNvPr>
          <p:cNvSpPr txBox="1"/>
          <p:nvPr/>
        </p:nvSpPr>
        <p:spPr>
          <a:xfrm>
            <a:off x="3962357" y="1380544"/>
            <a:ext cx="1232453" cy="400110"/>
          </a:xfrm>
          <a:prstGeom prst="rect">
            <a:avLst/>
          </a:prstGeom>
          <a:noFill/>
        </p:spPr>
        <p:txBody>
          <a:bodyPr wrap="none" rtlCol="0">
            <a:spAutoFit/>
          </a:bodyPr>
          <a:lstStyle/>
          <a:p>
            <a:pPr algn="ctr"/>
            <a:r>
              <a:rPr lang="en-US" sz="2000" b="1" dirty="0">
                <a:solidFill>
                  <a:schemeClr val="accent1"/>
                </a:solidFill>
                <a:latin typeface="Calibri" panose="020F0502020204030204" pitchFamily="34" charset="0"/>
                <a:cs typeface="Calibri" panose="020F0502020204030204" pitchFamily="34" charset="0"/>
              </a:rPr>
              <a:t>Reporting</a:t>
            </a:r>
          </a:p>
        </p:txBody>
      </p:sp>
    </p:spTree>
    <p:extLst>
      <p:ext uri="{BB962C8B-B14F-4D97-AF65-F5344CB8AC3E}">
        <p14:creationId xmlns:p14="http://schemas.microsoft.com/office/powerpoint/2010/main" val="41353148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5A5D8-1366-7F4E-8684-40F571C5E32A}"/>
              </a:ext>
            </a:extLst>
          </p:cNvPr>
          <p:cNvSpPr>
            <a:spLocks noGrp="1"/>
          </p:cNvSpPr>
          <p:nvPr>
            <p:ph type="title"/>
          </p:nvPr>
        </p:nvSpPr>
        <p:spPr>
          <a:xfrm>
            <a:off x="795196" y="265585"/>
            <a:ext cx="8229600" cy="749300"/>
          </a:xfrm>
        </p:spPr>
        <p:txBody>
          <a:bodyPr>
            <a:normAutofit/>
          </a:bodyPr>
          <a:lstStyle/>
          <a:p>
            <a:r>
              <a:rPr lang="en-US" dirty="0"/>
              <a:t>Summary</a:t>
            </a:r>
          </a:p>
        </p:txBody>
      </p:sp>
      <p:sp>
        <p:nvSpPr>
          <p:cNvPr id="3" name="Content Placeholder 2">
            <a:extLst>
              <a:ext uri="{FF2B5EF4-FFF2-40B4-BE49-F238E27FC236}">
                <a16:creationId xmlns:a16="http://schemas.microsoft.com/office/drawing/2014/main" id="{9EC8173C-66A3-264E-94CB-06DA62308AE2}"/>
              </a:ext>
            </a:extLst>
          </p:cNvPr>
          <p:cNvSpPr>
            <a:spLocks noGrp="1"/>
          </p:cNvSpPr>
          <p:nvPr>
            <p:ph idx="1"/>
          </p:nvPr>
        </p:nvSpPr>
        <p:spPr>
          <a:xfrm>
            <a:off x="795195" y="1342898"/>
            <a:ext cx="10358673" cy="4958209"/>
          </a:xfrm>
        </p:spPr>
        <p:txBody>
          <a:bodyPr>
            <a:normAutofit/>
          </a:bodyPr>
          <a:lstStyle/>
          <a:p>
            <a:r>
              <a:rPr lang="en-US" sz="2800" dirty="0"/>
              <a:t>The best way to develop software products is to use </a:t>
            </a:r>
            <a:r>
              <a:rPr lang="en-US" sz="2800" dirty="0">
                <a:solidFill>
                  <a:srgbClr val="C00000"/>
                </a:solidFill>
              </a:rPr>
              <a:t>agile software engineering methods </a:t>
            </a:r>
            <a:r>
              <a:rPr lang="en-US" sz="2800" dirty="0"/>
              <a:t>that are geared to rapid product development and delivery.</a:t>
            </a:r>
          </a:p>
          <a:p>
            <a:r>
              <a:rPr lang="en-US" sz="2800" dirty="0"/>
              <a:t>Agile methods are based around </a:t>
            </a:r>
            <a:r>
              <a:rPr lang="en-US" sz="2800" dirty="0">
                <a:solidFill>
                  <a:srgbClr val="C00000"/>
                </a:solidFill>
              </a:rPr>
              <a:t>iterative development and the minimization of overheads </a:t>
            </a:r>
            <a:r>
              <a:rPr lang="en-US" sz="2800" dirty="0"/>
              <a:t>during the development process.</a:t>
            </a:r>
          </a:p>
          <a:p>
            <a:r>
              <a:rPr lang="en-US" sz="2800" dirty="0">
                <a:solidFill>
                  <a:srgbClr val="C00000"/>
                </a:solidFill>
              </a:rPr>
              <a:t>Extreme programming (XP) </a:t>
            </a:r>
            <a:r>
              <a:rPr lang="en-US" sz="2800" dirty="0"/>
              <a:t>is an influential agile method that introduced agile development practices such as user stories, test-first development and continuous integration. These are now mainstream software development activities.</a:t>
            </a:r>
          </a:p>
          <a:p>
            <a:endParaRPr lang="en-US" sz="2800" dirty="0"/>
          </a:p>
          <a:p>
            <a:endParaRPr lang="en-US" sz="2800" dirty="0"/>
          </a:p>
        </p:txBody>
      </p:sp>
      <p:sp>
        <p:nvSpPr>
          <p:cNvPr id="4" name="Slide Number Placeholder 3">
            <a:extLst>
              <a:ext uri="{FF2B5EF4-FFF2-40B4-BE49-F238E27FC236}">
                <a16:creationId xmlns:a16="http://schemas.microsoft.com/office/drawing/2014/main" id="{1987625A-1DE5-8B41-BA0C-CF9F244437CE}"/>
              </a:ext>
            </a:extLst>
          </p:cNvPr>
          <p:cNvSpPr>
            <a:spLocks noGrp="1"/>
          </p:cNvSpPr>
          <p:nvPr>
            <p:ph type="sldNum" sz="quarter" idx="12"/>
          </p:nvPr>
        </p:nvSpPr>
        <p:spPr/>
        <p:txBody>
          <a:bodyPr/>
          <a:lstStyle/>
          <a:p>
            <a:pPr>
              <a:defRPr/>
            </a:pPr>
            <a:fld id="{E78C9E75-97FD-45D9-8ED3-955348887BB1}" type="slidenum">
              <a:rPr lang="zh-TW" altLang="en-US" smtClean="0"/>
              <a:pPr>
                <a:defRPr/>
              </a:pPr>
              <a:t>71</a:t>
            </a:fld>
            <a:endParaRPr lang="zh-TW" altLang="en-US"/>
          </a:p>
        </p:txBody>
      </p:sp>
    </p:spTree>
    <p:extLst>
      <p:ext uri="{BB962C8B-B14F-4D97-AF65-F5344CB8AC3E}">
        <p14:creationId xmlns:p14="http://schemas.microsoft.com/office/powerpoint/2010/main" val="10907717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C8173C-66A3-264E-94CB-06DA62308AE2}"/>
              </a:ext>
            </a:extLst>
          </p:cNvPr>
          <p:cNvSpPr>
            <a:spLocks noGrp="1"/>
          </p:cNvSpPr>
          <p:nvPr>
            <p:ph idx="1"/>
          </p:nvPr>
        </p:nvSpPr>
        <p:spPr>
          <a:xfrm>
            <a:off x="888057" y="1327163"/>
            <a:ext cx="10344150" cy="4958209"/>
          </a:xfrm>
        </p:spPr>
        <p:txBody>
          <a:bodyPr>
            <a:normAutofit/>
          </a:bodyPr>
          <a:lstStyle/>
          <a:p>
            <a:r>
              <a:rPr lang="en-US" sz="2800" dirty="0">
                <a:solidFill>
                  <a:srgbClr val="C00000"/>
                </a:solidFill>
              </a:rPr>
              <a:t>Scrum</a:t>
            </a:r>
            <a:r>
              <a:rPr lang="en-US" sz="2800" dirty="0"/>
              <a:t> is an </a:t>
            </a:r>
            <a:r>
              <a:rPr lang="en-US" sz="2800" dirty="0">
                <a:solidFill>
                  <a:srgbClr val="C00000"/>
                </a:solidFill>
              </a:rPr>
              <a:t>agile method </a:t>
            </a:r>
            <a:r>
              <a:rPr lang="en-US" sz="2800" dirty="0"/>
              <a:t>that focuses on agile planning and management. Unlike XP, it does not define the engineering practices to be used. The development team may use any technical practices that they believe are appropriate for the product being developed.</a:t>
            </a:r>
          </a:p>
          <a:p>
            <a:r>
              <a:rPr lang="en-US" sz="2800" dirty="0"/>
              <a:t>In </a:t>
            </a:r>
            <a:r>
              <a:rPr lang="en-US" sz="2800" dirty="0">
                <a:solidFill>
                  <a:srgbClr val="C00000"/>
                </a:solidFill>
              </a:rPr>
              <a:t>Scrum</a:t>
            </a:r>
            <a:r>
              <a:rPr lang="en-US" sz="2800" dirty="0"/>
              <a:t>, work to be done is maintained in a </a:t>
            </a:r>
            <a:r>
              <a:rPr lang="en-US" sz="2800" dirty="0">
                <a:solidFill>
                  <a:srgbClr val="C00000"/>
                </a:solidFill>
              </a:rPr>
              <a:t>product backlog</a:t>
            </a:r>
            <a:r>
              <a:rPr lang="en-US" sz="2800" dirty="0"/>
              <a:t> – a list of work items to be completed. Each increment of the software implements some of the work items from the product backlog.</a:t>
            </a:r>
          </a:p>
          <a:p>
            <a:endParaRPr lang="en-US" sz="2800" dirty="0"/>
          </a:p>
          <a:p>
            <a:endParaRPr lang="en-US" sz="2800" dirty="0"/>
          </a:p>
          <a:p>
            <a:endParaRPr lang="en-US" sz="2800" dirty="0"/>
          </a:p>
        </p:txBody>
      </p:sp>
      <p:sp>
        <p:nvSpPr>
          <p:cNvPr id="4" name="Slide Number Placeholder 3">
            <a:extLst>
              <a:ext uri="{FF2B5EF4-FFF2-40B4-BE49-F238E27FC236}">
                <a16:creationId xmlns:a16="http://schemas.microsoft.com/office/drawing/2014/main" id="{1987625A-1DE5-8B41-BA0C-CF9F244437CE}"/>
              </a:ext>
            </a:extLst>
          </p:cNvPr>
          <p:cNvSpPr>
            <a:spLocks noGrp="1"/>
          </p:cNvSpPr>
          <p:nvPr>
            <p:ph type="sldNum" sz="quarter" idx="12"/>
          </p:nvPr>
        </p:nvSpPr>
        <p:spPr/>
        <p:txBody>
          <a:bodyPr/>
          <a:lstStyle/>
          <a:p>
            <a:pPr>
              <a:defRPr/>
            </a:pPr>
            <a:fld id="{E78C9E75-97FD-45D9-8ED3-955348887BB1}" type="slidenum">
              <a:rPr lang="zh-TW" altLang="en-US" smtClean="0"/>
              <a:pPr>
                <a:defRPr/>
              </a:pPr>
              <a:t>72</a:t>
            </a:fld>
            <a:endParaRPr lang="zh-TW" altLang="en-US"/>
          </a:p>
        </p:txBody>
      </p:sp>
      <p:sp>
        <p:nvSpPr>
          <p:cNvPr id="7" name="Title 1">
            <a:extLst>
              <a:ext uri="{FF2B5EF4-FFF2-40B4-BE49-F238E27FC236}">
                <a16:creationId xmlns:a16="http://schemas.microsoft.com/office/drawing/2014/main" id="{3AA5A5D8-1366-7F4E-8684-40F571C5E32A}"/>
              </a:ext>
            </a:extLst>
          </p:cNvPr>
          <p:cNvSpPr>
            <a:spLocks noGrp="1"/>
          </p:cNvSpPr>
          <p:nvPr>
            <p:ph type="title"/>
          </p:nvPr>
        </p:nvSpPr>
        <p:spPr>
          <a:xfrm>
            <a:off x="795196" y="265585"/>
            <a:ext cx="8229600" cy="749300"/>
          </a:xfrm>
        </p:spPr>
        <p:txBody>
          <a:bodyPr>
            <a:normAutofit/>
          </a:bodyPr>
          <a:lstStyle/>
          <a:p>
            <a:r>
              <a:rPr lang="en-US" dirty="0"/>
              <a:t>Summary</a:t>
            </a:r>
          </a:p>
        </p:txBody>
      </p:sp>
    </p:spTree>
    <p:extLst>
      <p:ext uri="{BB962C8B-B14F-4D97-AF65-F5344CB8AC3E}">
        <p14:creationId xmlns:p14="http://schemas.microsoft.com/office/powerpoint/2010/main" val="10853071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C8173C-66A3-264E-94CB-06DA62308AE2}"/>
              </a:ext>
            </a:extLst>
          </p:cNvPr>
          <p:cNvSpPr>
            <a:spLocks noGrp="1"/>
          </p:cNvSpPr>
          <p:nvPr>
            <p:ph idx="1"/>
          </p:nvPr>
        </p:nvSpPr>
        <p:spPr>
          <a:xfrm>
            <a:off x="795196" y="1403946"/>
            <a:ext cx="10515600" cy="5193704"/>
          </a:xfrm>
        </p:spPr>
        <p:txBody>
          <a:bodyPr>
            <a:normAutofit/>
          </a:bodyPr>
          <a:lstStyle/>
          <a:p>
            <a:r>
              <a:rPr lang="en-US" sz="2800" dirty="0">
                <a:solidFill>
                  <a:srgbClr val="C00000"/>
                </a:solidFill>
              </a:rPr>
              <a:t>Sprints </a:t>
            </a:r>
            <a:r>
              <a:rPr lang="en-US" sz="2800" dirty="0"/>
              <a:t>are fixed-time activities (usually </a:t>
            </a:r>
            <a:r>
              <a:rPr lang="en-US" sz="2800" dirty="0">
                <a:solidFill>
                  <a:srgbClr val="C00000"/>
                </a:solidFill>
              </a:rPr>
              <a:t>2–4 weeks</a:t>
            </a:r>
            <a:r>
              <a:rPr lang="en-US" sz="2800" dirty="0"/>
              <a:t>) where a product increment is developed. Increments should be ‘potentially shippable’ i.e. they should not need further work before they are delivered.</a:t>
            </a:r>
          </a:p>
          <a:p>
            <a:r>
              <a:rPr lang="en-US" sz="2800" dirty="0"/>
              <a:t>A </a:t>
            </a:r>
            <a:r>
              <a:rPr lang="en-US" sz="2800" dirty="0">
                <a:solidFill>
                  <a:srgbClr val="C00000"/>
                </a:solidFill>
              </a:rPr>
              <a:t>self-organizing team </a:t>
            </a:r>
            <a:r>
              <a:rPr lang="en-US" sz="2800" dirty="0"/>
              <a:t>is a development team that organizes the work to be done by discussion and agreement amongst team members.</a:t>
            </a:r>
          </a:p>
          <a:p>
            <a:r>
              <a:rPr lang="en-US" sz="2800" dirty="0">
                <a:solidFill>
                  <a:srgbClr val="C00000"/>
                </a:solidFill>
              </a:rPr>
              <a:t>Scrum practices </a:t>
            </a:r>
            <a:r>
              <a:rPr lang="en-US" sz="2800" dirty="0"/>
              <a:t>such as the product backlog, sprints and self-organizing teams can be used in any agile development process, even if other aspects of Scrum are not used.</a:t>
            </a:r>
          </a:p>
          <a:p>
            <a:endParaRPr lang="en-US" sz="2800" dirty="0"/>
          </a:p>
          <a:p>
            <a:endParaRPr lang="en-US" sz="2800" dirty="0"/>
          </a:p>
        </p:txBody>
      </p:sp>
      <p:sp>
        <p:nvSpPr>
          <p:cNvPr id="4" name="Slide Number Placeholder 3">
            <a:extLst>
              <a:ext uri="{FF2B5EF4-FFF2-40B4-BE49-F238E27FC236}">
                <a16:creationId xmlns:a16="http://schemas.microsoft.com/office/drawing/2014/main" id="{1987625A-1DE5-8B41-BA0C-CF9F244437CE}"/>
              </a:ext>
            </a:extLst>
          </p:cNvPr>
          <p:cNvSpPr>
            <a:spLocks noGrp="1"/>
          </p:cNvSpPr>
          <p:nvPr>
            <p:ph type="sldNum" sz="quarter" idx="12"/>
          </p:nvPr>
        </p:nvSpPr>
        <p:spPr/>
        <p:txBody>
          <a:bodyPr/>
          <a:lstStyle/>
          <a:p>
            <a:pPr>
              <a:defRPr/>
            </a:pPr>
            <a:fld id="{E78C9E75-97FD-45D9-8ED3-955348887BB1}" type="slidenum">
              <a:rPr lang="zh-TW" altLang="en-US" smtClean="0"/>
              <a:pPr>
                <a:defRPr/>
              </a:pPr>
              <a:t>73</a:t>
            </a:fld>
            <a:endParaRPr lang="zh-TW" altLang="en-US"/>
          </a:p>
        </p:txBody>
      </p:sp>
      <p:sp>
        <p:nvSpPr>
          <p:cNvPr id="7" name="Title 1">
            <a:extLst>
              <a:ext uri="{FF2B5EF4-FFF2-40B4-BE49-F238E27FC236}">
                <a16:creationId xmlns:a16="http://schemas.microsoft.com/office/drawing/2014/main" id="{3AA5A5D8-1366-7F4E-8684-40F571C5E32A}"/>
              </a:ext>
            </a:extLst>
          </p:cNvPr>
          <p:cNvSpPr>
            <a:spLocks noGrp="1"/>
          </p:cNvSpPr>
          <p:nvPr>
            <p:ph type="title"/>
          </p:nvPr>
        </p:nvSpPr>
        <p:spPr>
          <a:xfrm>
            <a:off x="795196" y="265585"/>
            <a:ext cx="8229600" cy="749300"/>
          </a:xfrm>
        </p:spPr>
        <p:txBody>
          <a:bodyPr>
            <a:normAutofit/>
          </a:bodyPr>
          <a:lstStyle/>
          <a:p>
            <a:r>
              <a:rPr lang="en-US" dirty="0"/>
              <a:t>Summary</a:t>
            </a:r>
          </a:p>
        </p:txBody>
      </p:sp>
    </p:spTree>
    <p:extLst>
      <p:ext uri="{BB962C8B-B14F-4D97-AF65-F5344CB8AC3E}">
        <p14:creationId xmlns:p14="http://schemas.microsoft.com/office/powerpoint/2010/main" val="129999011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8DACC02-A2BD-4578-8E03-6D891060A695}" type="slidenum">
              <a:rPr lang="en-US" smtClean="0"/>
              <a:pPr/>
              <a:t>74</a:t>
            </a:fld>
            <a:endParaRPr lang="en-US" dirty="0"/>
          </a:p>
        </p:txBody>
      </p:sp>
      <p:pic>
        <p:nvPicPr>
          <p:cNvPr id="1026" name="Picture 2" descr="Agile vs Waterfall"/>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9241"/>
          <a:stretch/>
        </p:blipFill>
        <p:spPr bwMode="auto">
          <a:xfrm>
            <a:off x="3123028" y="0"/>
            <a:ext cx="5305749" cy="6828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35459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DevOps</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75</a:t>
            </a:fld>
            <a:endParaRPr lang="en-US" dirty="0"/>
          </a:p>
        </p:txBody>
      </p:sp>
    </p:spTree>
    <p:extLst>
      <p:ext uri="{BB962C8B-B14F-4D97-AF65-F5344CB8AC3E}">
        <p14:creationId xmlns:p14="http://schemas.microsoft.com/office/powerpoint/2010/main" val="382513297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6CE9B-513A-E29A-EA80-282B7C411402}"/>
              </a:ext>
            </a:extLst>
          </p:cNvPr>
          <p:cNvSpPr>
            <a:spLocks noGrp="1"/>
          </p:cNvSpPr>
          <p:nvPr>
            <p:ph type="title"/>
          </p:nvPr>
        </p:nvSpPr>
        <p:spPr/>
        <p:txBody>
          <a:bodyPr/>
          <a:lstStyle/>
          <a:p>
            <a:r>
              <a:rPr lang="en-US" dirty="0" smtClean="0"/>
              <a:t>DevOps</a:t>
            </a:r>
            <a:endParaRPr lang="en-US" dirty="0"/>
          </a:p>
        </p:txBody>
      </p:sp>
      <p:sp>
        <p:nvSpPr>
          <p:cNvPr id="3" name="Content Placeholder 2">
            <a:extLst>
              <a:ext uri="{FF2B5EF4-FFF2-40B4-BE49-F238E27FC236}">
                <a16:creationId xmlns:a16="http://schemas.microsoft.com/office/drawing/2014/main" id="{03B774DA-BFE5-F2FC-9B81-DC1B7B93CB8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F9004B7-FD54-581F-AFFC-F0EFC07B96DD}"/>
              </a:ext>
            </a:extLst>
          </p:cNvPr>
          <p:cNvPicPr>
            <a:picLocks noChangeAspect="1"/>
          </p:cNvPicPr>
          <p:nvPr/>
        </p:nvPicPr>
        <p:blipFill>
          <a:blip r:embed="rId2"/>
          <a:stretch>
            <a:fillRect/>
          </a:stretch>
        </p:blipFill>
        <p:spPr>
          <a:xfrm>
            <a:off x="1916687" y="1814880"/>
            <a:ext cx="8120931" cy="4677995"/>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76</a:t>
            </a:fld>
            <a:endParaRPr lang="en-US" dirty="0"/>
          </a:p>
        </p:txBody>
      </p:sp>
    </p:spTree>
    <p:extLst>
      <p:ext uri="{BB962C8B-B14F-4D97-AF65-F5344CB8AC3E}">
        <p14:creationId xmlns:p14="http://schemas.microsoft.com/office/powerpoint/2010/main" val="37088725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0579D-5993-66C3-3B9B-E77E93E60083}"/>
              </a:ext>
            </a:extLst>
          </p:cNvPr>
          <p:cNvSpPr>
            <a:spLocks noGrp="1"/>
          </p:cNvSpPr>
          <p:nvPr>
            <p:ph type="title"/>
          </p:nvPr>
        </p:nvSpPr>
        <p:spPr/>
        <p:txBody>
          <a:bodyPr/>
          <a:lstStyle/>
          <a:p>
            <a:r>
              <a:rPr lang="en-US" dirty="0"/>
              <a:t>DevOps</a:t>
            </a:r>
          </a:p>
        </p:txBody>
      </p:sp>
      <p:sp>
        <p:nvSpPr>
          <p:cNvPr id="3" name="Content Placeholder 2">
            <a:extLst>
              <a:ext uri="{FF2B5EF4-FFF2-40B4-BE49-F238E27FC236}">
                <a16:creationId xmlns:a16="http://schemas.microsoft.com/office/drawing/2014/main" id="{E11B3E66-8523-5C0B-8EC6-DF88590E3E7A}"/>
              </a:ext>
            </a:extLst>
          </p:cNvPr>
          <p:cNvSpPr>
            <a:spLocks noGrp="1"/>
          </p:cNvSpPr>
          <p:nvPr>
            <p:ph idx="1"/>
          </p:nvPr>
        </p:nvSpPr>
        <p:spPr/>
        <p:txBody>
          <a:bodyPr/>
          <a:lstStyle/>
          <a:p>
            <a:r>
              <a:rPr lang="en-US" dirty="0"/>
              <a:t>When organizations address these challenges by removing the barriers that inhibit effective collaboration, they close the DevOps gap. </a:t>
            </a:r>
          </a:p>
          <a:p>
            <a:r>
              <a:rPr lang="en-US" dirty="0"/>
              <a:t>Organizations do this by: adopting a mindset that promotes collaborative; learning-centric ways of working that are supported by agile practices; and very often investing significantly in automation</a:t>
            </a:r>
          </a:p>
          <a:p>
            <a:r>
              <a:rPr lang="en-US" dirty="0"/>
              <a:t>On the development side they tend to adopt a continuous delivery (CD) approach and their operations efforts become streamlined and more automated.</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77</a:t>
            </a:fld>
            <a:endParaRPr lang="en-US" dirty="0"/>
          </a:p>
        </p:txBody>
      </p:sp>
    </p:spTree>
    <p:extLst>
      <p:ext uri="{BB962C8B-B14F-4D97-AF65-F5344CB8AC3E}">
        <p14:creationId xmlns:p14="http://schemas.microsoft.com/office/powerpoint/2010/main" val="26497440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0C765-4E18-E959-1123-A0AEB2947D3F}"/>
              </a:ext>
            </a:extLst>
          </p:cNvPr>
          <p:cNvSpPr>
            <a:spLocks noGrp="1"/>
          </p:cNvSpPr>
          <p:nvPr>
            <p:ph type="title"/>
          </p:nvPr>
        </p:nvSpPr>
        <p:spPr/>
        <p:txBody>
          <a:bodyPr/>
          <a:lstStyle/>
          <a:p>
            <a:r>
              <a:rPr lang="en-US" dirty="0"/>
              <a:t>DevOps</a:t>
            </a:r>
          </a:p>
        </p:txBody>
      </p:sp>
      <p:sp>
        <p:nvSpPr>
          <p:cNvPr id="3" name="Content Placeholder 2">
            <a:extLst>
              <a:ext uri="{FF2B5EF4-FFF2-40B4-BE49-F238E27FC236}">
                <a16:creationId xmlns:a16="http://schemas.microsoft.com/office/drawing/2014/main" id="{954CFE5C-12D6-9C2A-1654-9197CE7A2AF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02316D8-C098-416D-B9B7-CE92F1AEDEDA}"/>
              </a:ext>
            </a:extLst>
          </p:cNvPr>
          <p:cNvPicPr>
            <a:picLocks noChangeAspect="1"/>
          </p:cNvPicPr>
          <p:nvPr/>
        </p:nvPicPr>
        <p:blipFill>
          <a:blip r:embed="rId2"/>
          <a:stretch>
            <a:fillRect/>
          </a:stretch>
        </p:blipFill>
        <p:spPr>
          <a:xfrm>
            <a:off x="2671762" y="2282031"/>
            <a:ext cx="6848475" cy="3438525"/>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78</a:t>
            </a:fld>
            <a:endParaRPr lang="en-US" dirty="0"/>
          </a:p>
        </p:txBody>
      </p:sp>
    </p:spTree>
    <p:extLst>
      <p:ext uri="{BB962C8B-B14F-4D97-AF65-F5344CB8AC3E}">
        <p14:creationId xmlns:p14="http://schemas.microsoft.com/office/powerpoint/2010/main" val="35759981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43278-933B-D88B-FDE3-6D2E47519A80}"/>
              </a:ext>
            </a:extLst>
          </p:cNvPr>
          <p:cNvSpPr>
            <a:spLocks noGrp="1"/>
          </p:cNvSpPr>
          <p:nvPr>
            <p:ph type="title"/>
          </p:nvPr>
        </p:nvSpPr>
        <p:spPr/>
        <p:txBody>
          <a:bodyPr/>
          <a:lstStyle/>
          <a:p>
            <a:r>
              <a:rPr lang="en-US" dirty="0"/>
              <a:t>DevOps</a:t>
            </a:r>
          </a:p>
        </p:txBody>
      </p:sp>
      <p:sp>
        <p:nvSpPr>
          <p:cNvPr id="3" name="Content Placeholder 2">
            <a:extLst>
              <a:ext uri="{FF2B5EF4-FFF2-40B4-BE49-F238E27FC236}">
                <a16:creationId xmlns:a16="http://schemas.microsoft.com/office/drawing/2014/main" id="{AD30BBC3-D795-1DAA-3CFF-F93C3AC638BD}"/>
              </a:ext>
            </a:extLst>
          </p:cNvPr>
          <p:cNvSpPr>
            <a:spLocks noGrp="1"/>
          </p:cNvSpPr>
          <p:nvPr>
            <p:ph idx="1"/>
          </p:nvPr>
        </p:nvSpPr>
        <p:spPr/>
        <p:txBody>
          <a:bodyPr/>
          <a:lstStyle/>
          <a:p>
            <a:r>
              <a:rPr lang="en-US" dirty="0"/>
              <a:t>DevOps is an approach to software development that extends the principles of agile development by integrating both the development and operations units of the IT team into one homogenous unit. </a:t>
            </a:r>
          </a:p>
          <a:p>
            <a:r>
              <a:rPr lang="en-US" dirty="0"/>
              <a:t>This integration enables a more seamless flow between the traditionally siloed sides of the software development lifecycle and leads to fewer defects in production because operating requirements were considered from the outset of the project.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79</a:t>
            </a:fld>
            <a:endParaRPr lang="en-US" dirty="0"/>
          </a:p>
        </p:txBody>
      </p:sp>
    </p:spTree>
    <p:extLst>
      <p:ext uri="{BB962C8B-B14F-4D97-AF65-F5344CB8AC3E}">
        <p14:creationId xmlns:p14="http://schemas.microsoft.com/office/powerpoint/2010/main" val="4255459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 of a Methodology</a:t>
            </a:r>
            <a:endParaRPr lang="en-US" dirty="0"/>
          </a:p>
        </p:txBody>
      </p:sp>
      <p:sp>
        <p:nvSpPr>
          <p:cNvPr id="3" name="Content Placeholder 2"/>
          <p:cNvSpPr>
            <a:spLocks noGrp="1"/>
          </p:cNvSpPr>
          <p:nvPr>
            <p:ph idx="1"/>
          </p:nvPr>
        </p:nvSpPr>
        <p:spPr/>
        <p:txBody>
          <a:bodyPr numCol="2">
            <a:normAutofit/>
          </a:bodyPr>
          <a:lstStyle/>
          <a:p>
            <a:pPr>
              <a:lnSpc>
                <a:spcPct val="150000"/>
              </a:lnSpc>
            </a:pPr>
            <a:r>
              <a:rPr lang="en-US" sz="3200" dirty="0" smtClean="0"/>
              <a:t>Teams</a:t>
            </a:r>
            <a:endParaRPr lang="en-US" sz="3200" dirty="0"/>
          </a:p>
          <a:p>
            <a:pPr>
              <a:lnSpc>
                <a:spcPct val="150000"/>
              </a:lnSpc>
            </a:pPr>
            <a:r>
              <a:rPr lang="en-US" sz="3200" dirty="0" smtClean="0"/>
              <a:t>Roles</a:t>
            </a:r>
            <a:endParaRPr lang="en-US" sz="3200" dirty="0"/>
          </a:p>
          <a:p>
            <a:pPr>
              <a:lnSpc>
                <a:spcPct val="150000"/>
              </a:lnSpc>
            </a:pPr>
            <a:r>
              <a:rPr lang="en-US" sz="3200" dirty="0" smtClean="0"/>
              <a:t>Skills</a:t>
            </a:r>
            <a:endParaRPr lang="en-US" sz="3200" dirty="0"/>
          </a:p>
          <a:p>
            <a:pPr>
              <a:lnSpc>
                <a:spcPct val="150000"/>
              </a:lnSpc>
            </a:pPr>
            <a:r>
              <a:rPr lang="en-US" sz="3200" dirty="0" smtClean="0"/>
              <a:t>Techniques</a:t>
            </a:r>
            <a:endParaRPr lang="en-US" sz="3200" dirty="0"/>
          </a:p>
          <a:p>
            <a:pPr>
              <a:lnSpc>
                <a:spcPct val="150000"/>
              </a:lnSpc>
            </a:pPr>
            <a:r>
              <a:rPr lang="en-US" sz="3200" dirty="0" smtClean="0"/>
              <a:t>Activities</a:t>
            </a:r>
            <a:endParaRPr lang="en-US" sz="3200" dirty="0"/>
          </a:p>
          <a:p>
            <a:pPr>
              <a:lnSpc>
                <a:spcPct val="150000"/>
              </a:lnSpc>
            </a:pPr>
            <a:r>
              <a:rPr lang="en-US" sz="3200" dirty="0" smtClean="0"/>
              <a:t>Process</a:t>
            </a:r>
            <a:endParaRPr lang="en-US" sz="3200" dirty="0"/>
          </a:p>
          <a:p>
            <a:pPr>
              <a:lnSpc>
                <a:spcPct val="150000"/>
              </a:lnSpc>
            </a:pPr>
            <a:r>
              <a:rPr lang="en-US" sz="3200" dirty="0" smtClean="0"/>
              <a:t>Work </a:t>
            </a:r>
            <a:r>
              <a:rPr lang="en-US" sz="3200" dirty="0"/>
              <a:t>Products</a:t>
            </a:r>
          </a:p>
          <a:p>
            <a:pPr>
              <a:lnSpc>
                <a:spcPct val="150000"/>
              </a:lnSpc>
            </a:pPr>
            <a:r>
              <a:rPr lang="en-US" sz="3200" dirty="0" smtClean="0"/>
              <a:t>Milestones</a:t>
            </a:r>
            <a:endParaRPr lang="en-US" sz="3200" dirty="0"/>
          </a:p>
          <a:p>
            <a:pPr>
              <a:lnSpc>
                <a:spcPct val="150000"/>
              </a:lnSpc>
            </a:pPr>
            <a:r>
              <a:rPr lang="en-US" sz="3200" dirty="0" smtClean="0"/>
              <a:t>Standards</a:t>
            </a:r>
            <a:endParaRPr lang="en-US" sz="3200" dirty="0"/>
          </a:p>
          <a:p>
            <a:pPr>
              <a:lnSpc>
                <a:spcPct val="150000"/>
              </a:lnSpc>
            </a:pPr>
            <a:r>
              <a:rPr lang="en-US" sz="3200" dirty="0" smtClean="0"/>
              <a:t>Quality</a:t>
            </a:r>
            <a:endParaRPr lang="en-US" sz="3200"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8</a:t>
            </a:fld>
            <a:endParaRPr lang="en-US" dirty="0"/>
          </a:p>
        </p:txBody>
      </p:sp>
    </p:spTree>
    <p:extLst>
      <p:ext uri="{BB962C8B-B14F-4D97-AF65-F5344CB8AC3E}">
        <p14:creationId xmlns:p14="http://schemas.microsoft.com/office/powerpoint/2010/main" val="17516132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8C5E7-DC19-9726-9BA7-F7559CD65404}"/>
              </a:ext>
            </a:extLst>
          </p:cNvPr>
          <p:cNvSpPr>
            <a:spLocks noGrp="1"/>
          </p:cNvSpPr>
          <p:nvPr>
            <p:ph type="title"/>
          </p:nvPr>
        </p:nvSpPr>
        <p:spPr/>
        <p:txBody>
          <a:bodyPr/>
          <a:lstStyle/>
          <a:p>
            <a:r>
              <a:rPr lang="en-US" dirty="0"/>
              <a:t>DevOps</a:t>
            </a:r>
          </a:p>
        </p:txBody>
      </p:sp>
      <p:sp>
        <p:nvSpPr>
          <p:cNvPr id="3" name="Content Placeholder 2">
            <a:extLst>
              <a:ext uri="{FF2B5EF4-FFF2-40B4-BE49-F238E27FC236}">
                <a16:creationId xmlns:a16="http://schemas.microsoft.com/office/drawing/2014/main" id="{910A37B5-BD01-279A-A6E6-2F1686E1472C}"/>
              </a:ext>
            </a:extLst>
          </p:cNvPr>
          <p:cNvSpPr>
            <a:spLocks noGrp="1"/>
          </p:cNvSpPr>
          <p:nvPr>
            <p:ph idx="1"/>
          </p:nvPr>
        </p:nvSpPr>
        <p:spPr/>
        <p:txBody>
          <a:bodyPr/>
          <a:lstStyle/>
          <a:p>
            <a:r>
              <a:rPr lang="en-US" dirty="0"/>
              <a:t>According to a study, the global DevOps market size was $7,398 million in 2021, and it is anticipated to increase to $37,227 million by 2030, with a significant CAGR of 20% from 2022 to 2030.</a:t>
            </a:r>
          </a:p>
          <a:p>
            <a:r>
              <a:rPr lang="en-US" dirty="0"/>
              <a:t>With this being said, DevOps project management will remain essential to any significant commercial venture to complete the project on schedule and under budget. </a:t>
            </a:r>
          </a:p>
          <a:p>
            <a:r>
              <a:rPr lang="en-US" dirty="0"/>
              <a:t>It entails careful planning, resource allocation, and coordination between numerous stakeholders.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80</a:t>
            </a:fld>
            <a:endParaRPr lang="en-US" dirty="0"/>
          </a:p>
        </p:txBody>
      </p:sp>
    </p:spTree>
    <p:extLst>
      <p:ext uri="{BB962C8B-B14F-4D97-AF65-F5344CB8AC3E}">
        <p14:creationId xmlns:p14="http://schemas.microsoft.com/office/powerpoint/2010/main" val="42129416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596DD-9A14-5DD4-0763-F522C188BDE0}"/>
              </a:ext>
            </a:extLst>
          </p:cNvPr>
          <p:cNvSpPr>
            <a:spLocks noGrp="1"/>
          </p:cNvSpPr>
          <p:nvPr>
            <p:ph type="title"/>
          </p:nvPr>
        </p:nvSpPr>
        <p:spPr/>
        <p:txBody>
          <a:bodyPr/>
          <a:lstStyle/>
          <a:p>
            <a:r>
              <a:rPr lang="en-US" dirty="0"/>
              <a:t>DevOps vs. Project Management</a:t>
            </a:r>
          </a:p>
        </p:txBody>
      </p:sp>
      <p:sp>
        <p:nvSpPr>
          <p:cNvPr id="3" name="Content Placeholder 2">
            <a:extLst>
              <a:ext uri="{FF2B5EF4-FFF2-40B4-BE49-F238E27FC236}">
                <a16:creationId xmlns:a16="http://schemas.microsoft.com/office/drawing/2014/main" id="{1035161F-62D9-42F8-90AC-EBAC64A998CC}"/>
              </a:ext>
            </a:extLst>
          </p:cNvPr>
          <p:cNvSpPr>
            <a:spLocks noGrp="1"/>
          </p:cNvSpPr>
          <p:nvPr>
            <p:ph idx="1"/>
          </p:nvPr>
        </p:nvSpPr>
        <p:spPr/>
        <p:txBody>
          <a:bodyPr>
            <a:normAutofit/>
          </a:bodyPr>
          <a:lstStyle/>
          <a:p>
            <a:r>
              <a:rPr lang="en-US" dirty="0"/>
              <a:t>Given the fluid nature of DevOps and its continuous integration/continuous deployment (CI/CD) process, the methodology may seem at odds with project management strategies that tend to follow timelines with a set start and endpoint. </a:t>
            </a:r>
          </a:p>
          <a:p>
            <a:r>
              <a:rPr lang="en-US" dirty="0"/>
              <a:t>These approaches seem more closely aligned with traditional software delivery methods like the waterfall approach.</a:t>
            </a:r>
          </a:p>
          <a:p>
            <a:r>
              <a:rPr lang="en-US" dirty="0"/>
              <a:t>However, project management styles can adapt to fit the parameters of the DevOps pipeline. </a:t>
            </a:r>
          </a:p>
          <a:p>
            <a:r>
              <a:rPr lang="en-US" dirty="0"/>
              <a:t>The key is to shift the focus away from the one final product and instead refactor the timeline to follow the agile approach of incremental deliveries at the end of each sprint.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81</a:t>
            </a:fld>
            <a:endParaRPr lang="en-US" dirty="0"/>
          </a:p>
        </p:txBody>
      </p:sp>
    </p:spTree>
    <p:extLst>
      <p:ext uri="{BB962C8B-B14F-4D97-AF65-F5344CB8AC3E}">
        <p14:creationId xmlns:p14="http://schemas.microsoft.com/office/powerpoint/2010/main" val="3913638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8A24E-082B-0C53-C63A-76C2C2CB6BBC}"/>
              </a:ext>
            </a:extLst>
          </p:cNvPr>
          <p:cNvSpPr>
            <a:spLocks noGrp="1"/>
          </p:cNvSpPr>
          <p:nvPr>
            <p:ph type="title"/>
          </p:nvPr>
        </p:nvSpPr>
        <p:spPr/>
        <p:txBody>
          <a:bodyPr/>
          <a:lstStyle/>
          <a:p>
            <a:r>
              <a:rPr lang="en-US" dirty="0"/>
              <a:t>What is DevOps project management?</a:t>
            </a:r>
          </a:p>
        </p:txBody>
      </p:sp>
      <p:sp>
        <p:nvSpPr>
          <p:cNvPr id="3" name="Content Placeholder 2">
            <a:extLst>
              <a:ext uri="{FF2B5EF4-FFF2-40B4-BE49-F238E27FC236}">
                <a16:creationId xmlns:a16="http://schemas.microsoft.com/office/drawing/2014/main" id="{6992E52A-CB95-5B8C-E5D5-0882C9ACC556}"/>
              </a:ext>
            </a:extLst>
          </p:cNvPr>
          <p:cNvSpPr>
            <a:spLocks noGrp="1"/>
          </p:cNvSpPr>
          <p:nvPr>
            <p:ph idx="1"/>
          </p:nvPr>
        </p:nvSpPr>
        <p:spPr/>
        <p:txBody>
          <a:bodyPr>
            <a:normAutofit/>
          </a:bodyPr>
          <a:lstStyle/>
          <a:p>
            <a:r>
              <a:rPr lang="en-US" dirty="0"/>
              <a:t>DevOps project management is a union between the two disciplines where project management is tailored to and supports the DevOps model. </a:t>
            </a:r>
          </a:p>
          <a:p>
            <a:r>
              <a:rPr lang="en-US" dirty="0"/>
              <a:t>In a DevOps project management approach, project managers serve as coordinators between multiple contributors and as trackers of timelines and dependencies.</a:t>
            </a:r>
          </a:p>
          <a:p>
            <a:r>
              <a:rPr lang="en-US" dirty="0"/>
              <a:t>However, project managers also need to be closely aligned with the DevOps team and bring a deep understanding of the development process and skills needed to create the end product. </a:t>
            </a:r>
          </a:p>
          <a:p>
            <a:r>
              <a:rPr lang="en-US" dirty="0"/>
              <a:t>There are several best practices that project managers should follow to achieve this integration with the DevOps pipeline.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82</a:t>
            </a:fld>
            <a:endParaRPr lang="en-US" dirty="0"/>
          </a:p>
        </p:txBody>
      </p:sp>
    </p:spTree>
    <p:extLst>
      <p:ext uri="{BB962C8B-B14F-4D97-AF65-F5344CB8AC3E}">
        <p14:creationId xmlns:p14="http://schemas.microsoft.com/office/powerpoint/2010/main" val="34794320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48C7-C70D-D41F-A2BB-D544E8B48A77}"/>
              </a:ext>
            </a:extLst>
          </p:cNvPr>
          <p:cNvSpPr>
            <a:spLocks noGrp="1"/>
          </p:cNvSpPr>
          <p:nvPr>
            <p:ph type="title"/>
          </p:nvPr>
        </p:nvSpPr>
        <p:spPr/>
        <p:txBody>
          <a:bodyPr/>
          <a:lstStyle/>
          <a:p>
            <a:r>
              <a:rPr lang="en-US" dirty="0"/>
              <a:t>DevOps Project Management Best Practices</a:t>
            </a:r>
          </a:p>
        </p:txBody>
      </p:sp>
      <p:sp>
        <p:nvSpPr>
          <p:cNvPr id="3" name="Content Placeholder 2">
            <a:extLst>
              <a:ext uri="{FF2B5EF4-FFF2-40B4-BE49-F238E27FC236}">
                <a16:creationId xmlns:a16="http://schemas.microsoft.com/office/drawing/2014/main" id="{0978CB6E-BB14-0CB1-A945-AD20F535124A}"/>
              </a:ext>
            </a:extLst>
          </p:cNvPr>
          <p:cNvSpPr>
            <a:spLocks noGrp="1"/>
          </p:cNvSpPr>
          <p:nvPr>
            <p:ph idx="1"/>
          </p:nvPr>
        </p:nvSpPr>
        <p:spPr/>
        <p:txBody>
          <a:bodyPr/>
          <a:lstStyle/>
          <a:p>
            <a:r>
              <a:rPr lang="en-US" dirty="0"/>
              <a:t>Develop a collaborative culture.</a:t>
            </a:r>
          </a:p>
          <a:p>
            <a:r>
              <a:rPr lang="en-US" dirty="0"/>
              <a:t>Embrace the MVP mindset.</a:t>
            </a:r>
          </a:p>
          <a:p>
            <a:r>
              <a:rPr lang="en-US" dirty="0"/>
              <a:t>Focus on both on-time and quality deliveries.</a:t>
            </a:r>
          </a:p>
          <a:p>
            <a:r>
              <a:rPr lang="en-US" dirty="0"/>
              <a:t>Emphasize dependencies.</a:t>
            </a:r>
          </a:p>
          <a:p>
            <a:r>
              <a:rPr lang="en-US" dirty="0"/>
              <a:t>Use tools to do the heavy lifting.</a:t>
            </a:r>
          </a:p>
          <a:p>
            <a:r>
              <a:rPr lang="en-US" dirty="0"/>
              <a:t>Track the right metrics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83</a:t>
            </a:fld>
            <a:endParaRPr lang="en-US" dirty="0"/>
          </a:p>
        </p:txBody>
      </p:sp>
    </p:spTree>
    <p:extLst>
      <p:ext uri="{BB962C8B-B14F-4D97-AF65-F5344CB8AC3E}">
        <p14:creationId xmlns:p14="http://schemas.microsoft.com/office/powerpoint/2010/main" val="14179006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48C7-C70D-D41F-A2BB-D544E8B48A77}"/>
              </a:ext>
            </a:extLst>
          </p:cNvPr>
          <p:cNvSpPr>
            <a:spLocks noGrp="1"/>
          </p:cNvSpPr>
          <p:nvPr>
            <p:ph type="title"/>
          </p:nvPr>
        </p:nvSpPr>
        <p:spPr/>
        <p:txBody>
          <a:bodyPr/>
          <a:lstStyle/>
          <a:p>
            <a:r>
              <a:rPr lang="en-US" dirty="0"/>
              <a:t>DevOps Project Management Best Practices</a:t>
            </a:r>
          </a:p>
        </p:txBody>
      </p:sp>
      <p:sp>
        <p:nvSpPr>
          <p:cNvPr id="3" name="Content Placeholder 2">
            <a:extLst>
              <a:ext uri="{FF2B5EF4-FFF2-40B4-BE49-F238E27FC236}">
                <a16:creationId xmlns:a16="http://schemas.microsoft.com/office/drawing/2014/main" id="{0978CB6E-BB14-0CB1-A945-AD20F535124A}"/>
              </a:ext>
            </a:extLst>
          </p:cNvPr>
          <p:cNvSpPr>
            <a:spLocks noGrp="1"/>
          </p:cNvSpPr>
          <p:nvPr>
            <p:ph idx="1"/>
          </p:nvPr>
        </p:nvSpPr>
        <p:spPr/>
        <p:txBody>
          <a:bodyPr>
            <a:normAutofit/>
          </a:bodyPr>
          <a:lstStyle/>
          <a:p>
            <a:r>
              <a:rPr lang="en-US" dirty="0"/>
              <a:t>Develop a collaborative culture.</a:t>
            </a:r>
          </a:p>
          <a:p>
            <a:pPr lvl="1"/>
            <a:r>
              <a:rPr lang="en-US" dirty="0"/>
              <a:t>Get leadership on board from the beginning </a:t>
            </a:r>
          </a:p>
          <a:p>
            <a:pPr lvl="1"/>
            <a:r>
              <a:rPr lang="en-US" dirty="0"/>
              <a:t>Implement the right tools and technologies </a:t>
            </a:r>
          </a:p>
          <a:p>
            <a:pPr lvl="1"/>
            <a:r>
              <a:rPr lang="en-US" dirty="0"/>
              <a:t>Align the right people for the team </a:t>
            </a:r>
          </a:p>
          <a:p>
            <a:pPr lvl="1"/>
            <a:r>
              <a:rPr lang="en-US" dirty="0"/>
              <a:t>Educate and train the team</a:t>
            </a:r>
          </a:p>
          <a:p>
            <a:pPr lvl="1"/>
            <a:r>
              <a:rPr lang="en-US" dirty="0"/>
              <a:t>Empower the team with a sense of autonomy and ownership </a:t>
            </a:r>
          </a:p>
          <a:p>
            <a:pPr lvl="1"/>
            <a:r>
              <a:rPr lang="en-US" dirty="0"/>
              <a:t>Establish a pattern of continuous improvement and learning</a:t>
            </a:r>
          </a:p>
          <a:p>
            <a:pPr lvl="1"/>
            <a:r>
              <a:rPr lang="en-US" dirty="0"/>
              <a:t>Inculcate a sense of shared responsibility </a:t>
            </a:r>
          </a:p>
          <a:p>
            <a:pPr lvl="1"/>
            <a:r>
              <a:rPr lang="en-US" dirty="0"/>
              <a:t>Prioritize open and transparent communication</a:t>
            </a:r>
          </a:p>
          <a:p>
            <a:pPr lvl="1"/>
            <a:r>
              <a:rPr lang="en-US" dirty="0"/>
              <a:t>Establish an environment of trust and respect</a:t>
            </a:r>
          </a:p>
          <a:p>
            <a:pPr lvl="1"/>
            <a:r>
              <a:rPr lang="en-US" dirty="0"/>
              <a:t>Share common goals and vision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84</a:t>
            </a:fld>
            <a:endParaRPr lang="en-US" dirty="0"/>
          </a:p>
        </p:txBody>
      </p:sp>
    </p:spTree>
    <p:extLst>
      <p:ext uri="{BB962C8B-B14F-4D97-AF65-F5344CB8AC3E}">
        <p14:creationId xmlns:p14="http://schemas.microsoft.com/office/powerpoint/2010/main" val="41644925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48C7-C70D-D41F-A2BB-D544E8B48A77}"/>
              </a:ext>
            </a:extLst>
          </p:cNvPr>
          <p:cNvSpPr>
            <a:spLocks noGrp="1"/>
          </p:cNvSpPr>
          <p:nvPr>
            <p:ph type="title"/>
          </p:nvPr>
        </p:nvSpPr>
        <p:spPr/>
        <p:txBody>
          <a:bodyPr/>
          <a:lstStyle/>
          <a:p>
            <a:r>
              <a:rPr lang="en-US" dirty="0"/>
              <a:t>DevOps Project Management Best Practices</a:t>
            </a:r>
          </a:p>
        </p:txBody>
      </p:sp>
      <p:sp>
        <p:nvSpPr>
          <p:cNvPr id="3" name="Content Placeholder 2">
            <a:extLst>
              <a:ext uri="{FF2B5EF4-FFF2-40B4-BE49-F238E27FC236}">
                <a16:creationId xmlns:a16="http://schemas.microsoft.com/office/drawing/2014/main" id="{0978CB6E-BB14-0CB1-A945-AD20F535124A}"/>
              </a:ext>
            </a:extLst>
          </p:cNvPr>
          <p:cNvSpPr>
            <a:spLocks noGrp="1"/>
          </p:cNvSpPr>
          <p:nvPr>
            <p:ph idx="1"/>
          </p:nvPr>
        </p:nvSpPr>
        <p:spPr/>
        <p:txBody>
          <a:bodyPr>
            <a:normAutofit/>
          </a:bodyPr>
          <a:lstStyle/>
          <a:p>
            <a:r>
              <a:rPr lang="en-US" dirty="0"/>
              <a:t>Embrace the MVP mindset.</a:t>
            </a:r>
          </a:p>
          <a:p>
            <a:pPr lvl="1"/>
            <a:r>
              <a:rPr lang="en-US" dirty="0"/>
              <a:t>The minimum viable product (MVP) is the simplest version of an application that will still meet the central requirements of the project. </a:t>
            </a:r>
          </a:p>
          <a:p>
            <a:pPr lvl="1"/>
            <a:r>
              <a:rPr lang="en-US" dirty="0"/>
              <a:t>DevOps embraces the MVP as a philosophy to ensure there is always a deliverable at the end of each sprint without delaying turnaround with an overly wide scope.</a:t>
            </a:r>
          </a:p>
          <a:p>
            <a:pPr lvl="1"/>
            <a:r>
              <a:rPr lang="en-US" dirty="0"/>
              <a:t>In contrast to traditional project management strategies that emphasize the final monolithic product, this is a considerable shift. DevOps is viewed less as a linear process with set start and end dates and more as a constant process of improvement.</a:t>
            </a:r>
          </a:p>
          <a:p>
            <a:pPr lvl="1"/>
            <a:r>
              <a:rPr lang="en-US" dirty="0"/>
              <a:t>The advantages of the MVP mindset are that customers receive a deliverable faster and their feedback then helps the team course correct earlier in the cycle.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85</a:t>
            </a:fld>
            <a:endParaRPr lang="en-US" dirty="0"/>
          </a:p>
        </p:txBody>
      </p:sp>
    </p:spTree>
    <p:extLst>
      <p:ext uri="{BB962C8B-B14F-4D97-AF65-F5344CB8AC3E}">
        <p14:creationId xmlns:p14="http://schemas.microsoft.com/office/powerpoint/2010/main" val="12942845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48C7-C70D-D41F-A2BB-D544E8B48A77}"/>
              </a:ext>
            </a:extLst>
          </p:cNvPr>
          <p:cNvSpPr>
            <a:spLocks noGrp="1"/>
          </p:cNvSpPr>
          <p:nvPr>
            <p:ph type="title"/>
          </p:nvPr>
        </p:nvSpPr>
        <p:spPr/>
        <p:txBody>
          <a:bodyPr/>
          <a:lstStyle/>
          <a:p>
            <a:r>
              <a:rPr lang="en-US" dirty="0"/>
              <a:t>DevOps Project Management Best Practices</a:t>
            </a:r>
          </a:p>
        </p:txBody>
      </p:sp>
      <p:sp>
        <p:nvSpPr>
          <p:cNvPr id="3" name="Content Placeholder 2">
            <a:extLst>
              <a:ext uri="{FF2B5EF4-FFF2-40B4-BE49-F238E27FC236}">
                <a16:creationId xmlns:a16="http://schemas.microsoft.com/office/drawing/2014/main" id="{0978CB6E-BB14-0CB1-A945-AD20F535124A}"/>
              </a:ext>
            </a:extLst>
          </p:cNvPr>
          <p:cNvSpPr>
            <a:spLocks noGrp="1"/>
          </p:cNvSpPr>
          <p:nvPr>
            <p:ph idx="1"/>
          </p:nvPr>
        </p:nvSpPr>
        <p:spPr/>
        <p:txBody>
          <a:bodyPr>
            <a:normAutofit/>
          </a:bodyPr>
          <a:lstStyle/>
          <a:p>
            <a:r>
              <a:rPr lang="en-US" dirty="0"/>
              <a:t>Focus on both on-time and quality deliveries.</a:t>
            </a:r>
          </a:p>
          <a:p>
            <a:pPr lvl="1"/>
            <a:r>
              <a:rPr lang="en-US" dirty="0"/>
              <a:t>Project management places a heavy emphasis on meeting deadlines. While this is important, many of the metrics DevOps teams use to measure success focus on more qualitative factors to gauge if the customer is meeting their goals with the application. </a:t>
            </a:r>
          </a:p>
          <a:p>
            <a:pPr lvl="1"/>
            <a:r>
              <a:rPr lang="en-US" dirty="0"/>
              <a:t>This means that quick turnaround times are important. So is allocating enough time and resources to ensure the deliverable quality meets a high standard. Project managers need to weigh both these factors when deciding on the goals for a sprint and assigning tasks.</a:t>
            </a:r>
          </a:p>
          <a:p>
            <a:pPr lvl="1"/>
            <a:r>
              <a:rPr lang="en-US" dirty="0"/>
              <a:t>Part of an effective delegation of responsibilities is understanding the dependencies for each task.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86</a:t>
            </a:fld>
            <a:endParaRPr lang="en-US" dirty="0"/>
          </a:p>
        </p:txBody>
      </p:sp>
    </p:spTree>
    <p:extLst>
      <p:ext uri="{BB962C8B-B14F-4D97-AF65-F5344CB8AC3E}">
        <p14:creationId xmlns:p14="http://schemas.microsoft.com/office/powerpoint/2010/main" val="31930835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48C7-C70D-D41F-A2BB-D544E8B48A77}"/>
              </a:ext>
            </a:extLst>
          </p:cNvPr>
          <p:cNvSpPr>
            <a:spLocks noGrp="1"/>
          </p:cNvSpPr>
          <p:nvPr>
            <p:ph type="title"/>
          </p:nvPr>
        </p:nvSpPr>
        <p:spPr/>
        <p:txBody>
          <a:bodyPr/>
          <a:lstStyle/>
          <a:p>
            <a:r>
              <a:rPr lang="en-US" dirty="0"/>
              <a:t>DevOps Project Management Best Practices</a:t>
            </a:r>
          </a:p>
        </p:txBody>
      </p:sp>
      <p:sp>
        <p:nvSpPr>
          <p:cNvPr id="3" name="Content Placeholder 2">
            <a:extLst>
              <a:ext uri="{FF2B5EF4-FFF2-40B4-BE49-F238E27FC236}">
                <a16:creationId xmlns:a16="http://schemas.microsoft.com/office/drawing/2014/main" id="{0978CB6E-BB14-0CB1-A945-AD20F535124A}"/>
              </a:ext>
            </a:extLst>
          </p:cNvPr>
          <p:cNvSpPr>
            <a:spLocks noGrp="1"/>
          </p:cNvSpPr>
          <p:nvPr>
            <p:ph idx="1"/>
          </p:nvPr>
        </p:nvSpPr>
        <p:spPr/>
        <p:txBody>
          <a:bodyPr>
            <a:normAutofit/>
          </a:bodyPr>
          <a:lstStyle/>
          <a:p>
            <a:r>
              <a:rPr lang="en-US" dirty="0"/>
              <a:t>Emphasize dependencies.</a:t>
            </a:r>
          </a:p>
          <a:p>
            <a:pPr lvl="1"/>
            <a:r>
              <a:rPr lang="en-US" dirty="0"/>
              <a:t>Even in system architecture that follows a microservice approach of building small applications to handle individual tasks, there are dependencies between these applications, the systems they run on, the data they handle, and more. </a:t>
            </a:r>
          </a:p>
          <a:p>
            <a:pPr lvl="1"/>
            <a:r>
              <a:rPr lang="en-US" dirty="0"/>
              <a:t>Tracking dependencies goes beyond configuration management. It requires maintaining visibility into all the moving parts of both the IT environment and the DevOps team's tasks to properly define sprint goals. </a:t>
            </a:r>
          </a:p>
          <a:p>
            <a:pPr lvl="1"/>
            <a:r>
              <a:rPr lang="en-US" dirty="0"/>
              <a:t>Each deliverable should fully function in the existing environment and be ready to deploy at the end of each DevOps cycle. If that delivery is slowed by a backlog of tasks or a system requirement not being met, then more thorough dependency tracking is needed.</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87</a:t>
            </a:fld>
            <a:endParaRPr lang="en-US" dirty="0"/>
          </a:p>
        </p:txBody>
      </p:sp>
    </p:spTree>
    <p:extLst>
      <p:ext uri="{BB962C8B-B14F-4D97-AF65-F5344CB8AC3E}">
        <p14:creationId xmlns:p14="http://schemas.microsoft.com/office/powerpoint/2010/main" val="40244699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48C7-C70D-D41F-A2BB-D544E8B48A77}"/>
              </a:ext>
            </a:extLst>
          </p:cNvPr>
          <p:cNvSpPr>
            <a:spLocks noGrp="1"/>
          </p:cNvSpPr>
          <p:nvPr>
            <p:ph type="title"/>
          </p:nvPr>
        </p:nvSpPr>
        <p:spPr/>
        <p:txBody>
          <a:bodyPr/>
          <a:lstStyle/>
          <a:p>
            <a:r>
              <a:rPr lang="en-US" dirty="0"/>
              <a:t>DevOps Project Management Best Practices</a:t>
            </a:r>
          </a:p>
        </p:txBody>
      </p:sp>
      <p:sp>
        <p:nvSpPr>
          <p:cNvPr id="3" name="Content Placeholder 2">
            <a:extLst>
              <a:ext uri="{FF2B5EF4-FFF2-40B4-BE49-F238E27FC236}">
                <a16:creationId xmlns:a16="http://schemas.microsoft.com/office/drawing/2014/main" id="{0978CB6E-BB14-0CB1-A945-AD20F535124A}"/>
              </a:ext>
            </a:extLst>
          </p:cNvPr>
          <p:cNvSpPr>
            <a:spLocks noGrp="1"/>
          </p:cNvSpPr>
          <p:nvPr>
            <p:ph idx="1"/>
          </p:nvPr>
        </p:nvSpPr>
        <p:spPr/>
        <p:txBody>
          <a:bodyPr>
            <a:normAutofit/>
          </a:bodyPr>
          <a:lstStyle/>
          <a:p>
            <a:r>
              <a:rPr lang="en-US" dirty="0"/>
              <a:t>Use tools to do the heavy lifting.</a:t>
            </a:r>
          </a:p>
          <a:p>
            <a:pPr lvl="1"/>
            <a:r>
              <a:rPr lang="en-US" dirty="0"/>
              <a:t>Automation is a major focus in DevOps to scale the impact of a team's effort, and DevOps project management is no different. </a:t>
            </a:r>
          </a:p>
          <a:p>
            <a:pPr lvl="1"/>
            <a:r>
              <a:rPr lang="en-US" dirty="0"/>
              <a:t>Project management tools provide a single source of truth for how work has been assigned, how the project is proceeding, and what issues have occurred along the way. This information is valuable for the entire team to provide greater context and foster more informed decision-making.</a:t>
            </a:r>
          </a:p>
          <a:p>
            <a:pPr lvl="1"/>
            <a:r>
              <a:rPr lang="en-US" dirty="0"/>
              <a:t>These applications will overlap with the tools the DevOps team uses in their day-to-day work so that both project managers and developers are on the same page. </a:t>
            </a:r>
          </a:p>
          <a:p>
            <a:pPr lvl="1"/>
            <a:r>
              <a:rPr lang="en-US" dirty="0"/>
              <a:t>Dashboards can provide real-time metrics on how the team is performing against their goals and help project managers detect potential issues to address earlier in the cycle.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88</a:t>
            </a:fld>
            <a:endParaRPr lang="en-US" dirty="0"/>
          </a:p>
        </p:txBody>
      </p:sp>
    </p:spTree>
    <p:extLst>
      <p:ext uri="{BB962C8B-B14F-4D97-AF65-F5344CB8AC3E}">
        <p14:creationId xmlns:p14="http://schemas.microsoft.com/office/powerpoint/2010/main" val="30135445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48C7-C70D-D41F-A2BB-D544E8B48A77}"/>
              </a:ext>
            </a:extLst>
          </p:cNvPr>
          <p:cNvSpPr>
            <a:spLocks noGrp="1"/>
          </p:cNvSpPr>
          <p:nvPr>
            <p:ph type="title"/>
          </p:nvPr>
        </p:nvSpPr>
        <p:spPr/>
        <p:txBody>
          <a:bodyPr/>
          <a:lstStyle/>
          <a:p>
            <a:r>
              <a:rPr lang="en-US" dirty="0"/>
              <a:t>DevOps Project Management Best Practices</a:t>
            </a:r>
          </a:p>
        </p:txBody>
      </p:sp>
      <p:sp>
        <p:nvSpPr>
          <p:cNvPr id="3" name="Content Placeholder 2">
            <a:extLst>
              <a:ext uri="{FF2B5EF4-FFF2-40B4-BE49-F238E27FC236}">
                <a16:creationId xmlns:a16="http://schemas.microsoft.com/office/drawing/2014/main" id="{0978CB6E-BB14-0CB1-A945-AD20F535124A}"/>
              </a:ext>
            </a:extLst>
          </p:cNvPr>
          <p:cNvSpPr>
            <a:spLocks noGrp="1"/>
          </p:cNvSpPr>
          <p:nvPr>
            <p:ph idx="1"/>
          </p:nvPr>
        </p:nvSpPr>
        <p:spPr/>
        <p:txBody>
          <a:bodyPr>
            <a:normAutofit/>
          </a:bodyPr>
          <a:lstStyle/>
          <a:p>
            <a:r>
              <a:rPr lang="en-US" dirty="0"/>
              <a:t>Track the right metrics.</a:t>
            </a:r>
          </a:p>
          <a:p>
            <a:pPr lvl="1"/>
            <a:r>
              <a:rPr lang="en-US" dirty="0"/>
              <a:t>DevOps best practices recommend constant performance tracking. </a:t>
            </a:r>
          </a:p>
          <a:p>
            <a:pPr lvl="1"/>
            <a:r>
              <a:rPr lang="en-US" dirty="0"/>
              <a:t>You can use project management tools with built-in analytics reports to give you insight into data and performance tracking capabilities. </a:t>
            </a:r>
          </a:p>
          <a:p>
            <a:pPr lvl="1"/>
            <a:r>
              <a:rPr lang="en-US" dirty="0"/>
              <a:t>Tracking the right performance indicators, such as lead time, mean time to detect, and issue severity to assess the efficacy of a DevOps approach. Tracking these indicators is essential since it enables you to identify problems early and take swift corrective action.</a:t>
            </a:r>
          </a:p>
          <a:p>
            <a:pPr lvl="1"/>
            <a:r>
              <a:rPr lang="en-US" dirty="0"/>
              <a:t>The goals and standards of your enterprise will determine the DevOps metrics you need to monitor. Any engineering and development team can benefit from some indicators connected to profitability, like unit cost.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89</a:t>
            </a:fld>
            <a:endParaRPr lang="en-US" dirty="0"/>
          </a:p>
        </p:txBody>
      </p:sp>
    </p:spTree>
    <p:extLst>
      <p:ext uri="{BB962C8B-B14F-4D97-AF65-F5344CB8AC3E}">
        <p14:creationId xmlns:p14="http://schemas.microsoft.com/office/powerpoint/2010/main" val="2270869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Cockburn Methodology Structure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9</a:t>
            </a:fld>
            <a:endParaRPr lang="en-US" dirty="0"/>
          </a:p>
        </p:txBody>
      </p:sp>
      <p:pic>
        <p:nvPicPr>
          <p:cNvPr id="5" name="Picture 4"/>
          <p:cNvPicPr>
            <a:picLocks noChangeAspect="1"/>
          </p:cNvPicPr>
          <p:nvPr/>
        </p:nvPicPr>
        <p:blipFill>
          <a:blip r:embed="rId2"/>
          <a:stretch>
            <a:fillRect/>
          </a:stretch>
        </p:blipFill>
        <p:spPr>
          <a:xfrm>
            <a:off x="2223547" y="1527148"/>
            <a:ext cx="7744906" cy="4220164"/>
          </a:xfrm>
          <a:prstGeom prst="rect">
            <a:avLst/>
          </a:prstGeom>
        </p:spPr>
      </p:pic>
    </p:spTree>
    <p:extLst>
      <p:ext uri="{BB962C8B-B14F-4D97-AF65-F5344CB8AC3E}">
        <p14:creationId xmlns:p14="http://schemas.microsoft.com/office/powerpoint/2010/main" val="16934515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63C89-344A-18CA-EA5E-629A0CC2E872}"/>
              </a:ext>
            </a:extLst>
          </p:cNvPr>
          <p:cNvSpPr>
            <a:spLocks noGrp="1"/>
          </p:cNvSpPr>
          <p:nvPr>
            <p:ph type="title"/>
          </p:nvPr>
        </p:nvSpPr>
        <p:spPr/>
        <p:txBody>
          <a:bodyPr>
            <a:normAutofit fontScale="90000"/>
          </a:bodyPr>
          <a:lstStyle/>
          <a:p>
            <a:r>
              <a:rPr lang="en-US" dirty="0"/>
              <a:t>DevOps project management leads to  better outcomes.</a:t>
            </a:r>
          </a:p>
        </p:txBody>
      </p:sp>
      <p:sp>
        <p:nvSpPr>
          <p:cNvPr id="3" name="Content Placeholder 2">
            <a:extLst>
              <a:ext uri="{FF2B5EF4-FFF2-40B4-BE49-F238E27FC236}">
                <a16:creationId xmlns:a16="http://schemas.microsoft.com/office/drawing/2014/main" id="{F8A4EA19-350B-699E-E53A-9A81E91A9CE1}"/>
              </a:ext>
            </a:extLst>
          </p:cNvPr>
          <p:cNvSpPr>
            <a:spLocks noGrp="1"/>
          </p:cNvSpPr>
          <p:nvPr>
            <p:ph idx="1"/>
          </p:nvPr>
        </p:nvSpPr>
        <p:spPr/>
        <p:txBody>
          <a:bodyPr/>
          <a:lstStyle/>
          <a:p>
            <a:r>
              <a:rPr lang="en-US" dirty="0"/>
              <a:t>By combining the practice of DevOps with the principles of project management, you achieve greater coordination between individual team members and the larger goals of the sprint. </a:t>
            </a:r>
          </a:p>
          <a:p>
            <a:r>
              <a:rPr lang="en-US" dirty="0"/>
              <a:t>This leads to better outcomes by ensuring that task scopes are properly defined and dependencies are tracked so the application is ready to deploy. </a:t>
            </a:r>
          </a:p>
          <a:p>
            <a:r>
              <a:rPr lang="en-US" dirty="0"/>
              <a:t>DevOps project management tools simplify this process and promote visibility between project managers and team members so everyone is on the same page and working toward the same goals.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90</a:t>
            </a:fld>
            <a:endParaRPr lang="en-US" dirty="0"/>
          </a:p>
        </p:txBody>
      </p:sp>
    </p:spTree>
    <p:extLst>
      <p:ext uri="{BB962C8B-B14F-4D97-AF65-F5344CB8AC3E}">
        <p14:creationId xmlns:p14="http://schemas.microsoft.com/office/powerpoint/2010/main" val="35008796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3D710-EE4D-69FB-5301-7E8AFF23D480}"/>
              </a:ext>
            </a:extLst>
          </p:cNvPr>
          <p:cNvSpPr>
            <a:spLocks noGrp="1"/>
          </p:cNvSpPr>
          <p:nvPr>
            <p:ph type="title"/>
          </p:nvPr>
        </p:nvSpPr>
        <p:spPr/>
        <p:txBody>
          <a:bodyPr/>
          <a:lstStyle/>
          <a:p>
            <a:r>
              <a:rPr lang="en-US" dirty="0"/>
              <a:t>What is the Role of a DevOps Project Manager?</a:t>
            </a:r>
          </a:p>
        </p:txBody>
      </p:sp>
      <p:sp>
        <p:nvSpPr>
          <p:cNvPr id="3" name="Content Placeholder 2">
            <a:extLst>
              <a:ext uri="{FF2B5EF4-FFF2-40B4-BE49-F238E27FC236}">
                <a16:creationId xmlns:a16="http://schemas.microsoft.com/office/drawing/2014/main" id="{064A4D57-8B91-70B2-C539-CCCB9E3AD151}"/>
              </a:ext>
            </a:extLst>
          </p:cNvPr>
          <p:cNvSpPr>
            <a:spLocks noGrp="1"/>
          </p:cNvSpPr>
          <p:nvPr>
            <p:ph idx="1"/>
          </p:nvPr>
        </p:nvSpPr>
        <p:spPr/>
        <p:txBody>
          <a:bodyPr>
            <a:normAutofit fontScale="92500" lnSpcReduction="10000"/>
          </a:bodyPr>
          <a:lstStyle/>
          <a:p>
            <a:r>
              <a:rPr lang="en-US" dirty="0"/>
              <a:t>Project managers’ roles have evolved due to Scrum and other agile approaches. </a:t>
            </a:r>
          </a:p>
          <a:p>
            <a:r>
              <a:rPr lang="en-US" dirty="0"/>
              <a:t>Project managers in a DevOps project management methodology liaise between various contributors and keep track of deadlines and commitments.</a:t>
            </a:r>
          </a:p>
          <a:p>
            <a:r>
              <a:rPr lang="en-US" dirty="0"/>
              <a:t>They also need to have a strong awareness of the development process and the abilities required to produce the final product and work closely with the DevOps team. </a:t>
            </a:r>
          </a:p>
          <a:p>
            <a:r>
              <a:rPr lang="en-US" dirty="0"/>
              <a:t>DevOps project managers have the responsibility to address the management and coordination of the product from development to production. They mainly work on technical details, whereas a traditional project manager is not involved in handling these tasks.</a:t>
            </a:r>
          </a:p>
          <a:p>
            <a:r>
              <a:rPr lang="en-US" dirty="0"/>
              <a:t>DevOps project managers ensure they manage the integration, flow of development, testing, coordination, and deployment of the project.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91</a:t>
            </a:fld>
            <a:endParaRPr lang="en-US" dirty="0"/>
          </a:p>
        </p:txBody>
      </p:sp>
    </p:spTree>
    <p:extLst>
      <p:ext uri="{BB962C8B-B14F-4D97-AF65-F5344CB8AC3E}">
        <p14:creationId xmlns:p14="http://schemas.microsoft.com/office/powerpoint/2010/main" val="2329347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CA75-71C1-63F6-159D-EB855176BB97}"/>
              </a:ext>
            </a:extLst>
          </p:cNvPr>
          <p:cNvSpPr>
            <a:spLocks noGrp="1"/>
          </p:cNvSpPr>
          <p:nvPr>
            <p:ph type="title"/>
          </p:nvPr>
        </p:nvSpPr>
        <p:spPr/>
        <p:txBody>
          <a:bodyPr/>
          <a:lstStyle/>
          <a:p>
            <a:r>
              <a:rPr lang="en-US" dirty="0"/>
              <a:t>What is the Role of a DevOps Project Manager?</a:t>
            </a:r>
          </a:p>
        </p:txBody>
      </p:sp>
      <p:sp>
        <p:nvSpPr>
          <p:cNvPr id="3" name="Content Placeholder 2">
            <a:extLst>
              <a:ext uri="{FF2B5EF4-FFF2-40B4-BE49-F238E27FC236}">
                <a16:creationId xmlns:a16="http://schemas.microsoft.com/office/drawing/2014/main" id="{3CF6CC11-9CC7-31FD-A156-D608E50D21C6}"/>
              </a:ext>
            </a:extLst>
          </p:cNvPr>
          <p:cNvSpPr>
            <a:spLocks noGrp="1"/>
          </p:cNvSpPr>
          <p:nvPr>
            <p:ph idx="1"/>
          </p:nvPr>
        </p:nvSpPr>
        <p:spPr/>
        <p:txBody>
          <a:bodyPr/>
          <a:lstStyle/>
          <a:p>
            <a:r>
              <a:rPr lang="en-US" dirty="0"/>
              <a:t>Treat the development and operations team as a single organization</a:t>
            </a:r>
          </a:p>
          <a:p>
            <a:r>
              <a:rPr lang="en-US" dirty="0"/>
              <a:t>Effectively embrace change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92</a:t>
            </a:fld>
            <a:endParaRPr lang="en-US" dirty="0"/>
          </a:p>
        </p:txBody>
      </p:sp>
    </p:spTree>
    <p:extLst>
      <p:ext uri="{BB962C8B-B14F-4D97-AF65-F5344CB8AC3E}">
        <p14:creationId xmlns:p14="http://schemas.microsoft.com/office/powerpoint/2010/main" val="26241176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CA75-71C1-63F6-159D-EB855176BB97}"/>
              </a:ext>
            </a:extLst>
          </p:cNvPr>
          <p:cNvSpPr>
            <a:spLocks noGrp="1"/>
          </p:cNvSpPr>
          <p:nvPr>
            <p:ph type="title"/>
          </p:nvPr>
        </p:nvSpPr>
        <p:spPr/>
        <p:txBody>
          <a:bodyPr/>
          <a:lstStyle/>
          <a:p>
            <a:r>
              <a:rPr lang="en-US" dirty="0"/>
              <a:t>What is the Role of a DevOps Project Manager?</a:t>
            </a:r>
          </a:p>
        </p:txBody>
      </p:sp>
      <p:sp>
        <p:nvSpPr>
          <p:cNvPr id="3" name="Content Placeholder 2">
            <a:extLst>
              <a:ext uri="{FF2B5EF4-FFF2-40B4-BE49-F238E27FC236}">
                <a16:creationId xmlns:a16="http://schemas.microsoft.com/office/drawing/2014/main" id="{3CF6CC11-9CC7-31FD-A156-D608E50D21C6}"/>
              </a:ext>
            </a:extLst>
          </p:cNvPr>
          <p:cNvSpPr>
            <a:spLocks noGrp="1"/>
          </p:cNvSpPr>
          <p:nvPr>
            <p:ph idx="1"/>
          </p:nvPr>
        </p:nvSpPr>
        <p:spPr/>
        <p:txBody>
          <a:bodyPr/>
          <a:lstStyle/>
          <a:p>
            <a:r>
              <a:rPr lang="en-US" dirty="0"/>
              <a:t>Treat the development and operations team as a single organization</a:t>
            </a:r>
          </a:p>
          <a:p>
            <a:pPr lvl="1"/>
            <a:r>
              <a:rPr lang="en-US" dirty="0"/>
              <a:t>DevOps requires a leader who can assist the team in seeing the flow from beginning to end, much like a typical project manager’s role is to plan, acquire, and execute the project. </a:t>
            </a:r>
          </a:p>
          <a:p>
            <a:pPr lvl="1"/>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93</a:t>
            </a:fld>
            <a:endParaRPr lang="en-US" dirty="0"/>
          </a:p>
        </p:txBody>
      </p:sp>
    </p:spTree>
    <p:extLst>
      <p:ext uri="{BB962C8B-B14F-4D97-AF65-F5344CB8AC3E}">
        <p14:creationId xmlns:p14="http://schemas.microsoft.com/office/powerpoint/2010/main" val="26946979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CA75-71C1-63F6-159D-EB855176BB97}"/>
              </a:ext>
            </a:extLst>
          </p:cNvPr>
          <p:cNvSpPr>
            <a:spLocks noGrp="1"/>
          </p:cNvSpPr>
          <p:nvPr>
            <p:ph type="title"/>
          </p:nvPr>
        </p:nvSpPr>
        <p:spPr/>
        <p:txBody>
          <a:bodyPr/>
          <a:lstStyle/>
          <a:p>
            <a:r>
              <a:rPr lang="en-US" dirty="0"/>
              <a:t>What is the Role of a DevOps Project Manager?</a:t>
            </a:r>
          </a:p>
        </p:txBody>
      </p:sp>
      <p:sp>
        <p:nvSpPr>
          <p:cNvPr id="3" name="Content Placeholder 2">
            <a:extLst>
              <a:ext uri="{FF2B5EF4-FFF2-40B4-BE49-F238E27FC236}">
                <a16:creationId xmlns:a16="http://schemas.microsoft.com/office/drawing/2014/main" id="{3CF6CC11-9CC7-31FD-A156-D608E50D21C6}"/>
              </a:ext>
            </a:extLst>
          </p:cNvPr>
          <p:cNvSpPr>
            <a:spLocks noGrp="1"/>
          </p:cNvSpPr>
          <p:nvPr>
            <p:ph idx="1"/>
          </p:nvPr>
        </p:nvSpPr>
        <p:spPr/>
        <p:txBody>
          <a:bodyPr/>
          <a:lstStyle/>
          <a:p>
            <a:r>
              <a:rPr lang="en-US" dirty="0"/>
              <a:t>Treat the development and operations team as a single organization</a:t>
            </a:r>
          </a:p>
          <a:p>
            <a:pPr lvl="1"/>
            <a:r>
              <a:rPr lang="en-US" dirty="0"/>
              <a:t>Creating value stream maps should be a natural extension of the project manager’s Gantt Chart planning abilities.</a:t>
            </a:r>
          </a:p>
          <a:p>
            <a:pPr lvl="1"/>
            <a:endParaRPr lang="en-US" dirty="0"/>
          </a:p>
        </p:txBody>
      </p:sp>
      <p:pic>
        <p:nvPicPr>
          <p:cNvPr id="1026" name="Picture 2" descr="Gantt chart in ClickUp">
            <a:extLst>
              <a:ext uri="{FF2B5EF4-FFF2-40B4-BE49-F238E27FC236}">
                <a16:creationId xmlns:a16="http://schemas.microsoft.com/office/drawing/2014/main" id="{070FD1E0-2B2B-3F35-6C1E-1D48EE7069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4815" y="2920059"/>
            <a:ext cx="6078056" cy="315299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8DACC02-A2BD-4578-8E03-6D891060A695}" type="slidenum">
              <a:rPr lang="en-US" smtClean="0"/>
              <a:pPr/>
              <a:t>94</a:t>
            </a:fld>
            <a:endParaRPr lang="en-US" dirty="0"/>
          </a:p>
        </p:txBody>
      </p:sp>
    </p:spTree>
    <p:extLst>
      <p:ext uri="{BB962C8B-B14F-4D97-AF65-F5344CB8AC3E}">
        <p14:creationId xmlns:p14="http://schemas.microsoft.com/office/powerpoint/2010/main" val="39681795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CA75-71C1-63F6-159D-EB855176BB97}"/>
              </a:ext>
            </a:extLst>
          </p:cNvPr>
          <p:cNvSpPr>
            <a:spLocks noGrp="1"/>
          </p:cNvSpPr>
          <p:nvPr>
            <p:ph type="title"/>
          </p:nvPr>
        </p:nvSpPr>
        <p:spPr/>
        <p:txBody>
          <a:bodyPr/>
          <a:lstStyle/>
          <a:p>
            <a:r>
              <a:rPr lang="en-US" dirty="0"/>
              <a:t>What is the Role of a DevOps Project Manager?</a:t>
            </a:r>
          </a:p>
        </p:txBody>
      </p:sp>
      <p:sp>
        <p:nvSpPr>
          <p:cNvPr id="3" name="Content Placeholder 2">
            <a:extLst>
              <a:ext uri="{FF2B5EF4-FFF2-40B4-BE49-F238E27FC236}">
                <a16:creationId xmlns:a16="http://schemas.microsoft.com/office/drawing/2014/main" id="{3CF6CC11-9CC7-31FD-A156-D608E50D21C6}"/>
              </a:ext>
            </a:extLst>
          </p:cNvPr>
          <p:cNvSpPr>
            <a:spLocks noGrp="1"/>
          </p:cNvSpPr>
          <p:nvPr>
            <p:ph idx="1"/>
          </p:nvPr>
        </p:nvSpPr>
        <p:spPr/>
        <p:txBody>
          <a:bodyPr>
            <a:normAutofit/>
          </a:bodyPr>
          <a:lstStyle/>
          <a:p>
            <a:r>
              <a:rPr lang="en-US" dirty="0"/>
              <a:t>Treat the development and operations team as a single organization</a:t>
            </a:r>
          </a:p>
          <a:p>
            <a:pPr lvl="1"/>
            <a:r>
              <a:rPr lang="en-US" dirty="0"/>
              <a:t>Treating the Development and Operations team as a single organization is important to prevent work silos. </a:t>
            </a:r>
          </a:p>
          <a:p>
            <a:pPr lvl="1"/>
            <a:r>
              <a:rPr lang="en-US" dirty="0"/>
              <a:t>These two teams are merged into a single team to work across the entire application lifecycle and develop various skills, from development and testing to deployment to operations.</a:t>
            </a:r>
          </a:p>
          <a:p>
            <a:pPr lvl="1"/>
            <a:r>
              <a:rPr lang="en-US" dirty="0"/>
              <a:t>Attempts to use DevOps will be unsuccessful unless Dev and Ops teams collaborate more effectively. </a:t>
            </a:r>
          </a:p>
          <a:p>
            <a:pPr lvl="1"/>
            <a:r>
              <a:rPr lang="en-US" dirty="0"/>
              <a:t>The development and operations teams have several impacts on task handling: educating and sharing responsibilities between Devs and Ops teams, improving productivity and collaboration, understanding deployment risks, awareness of tool quality, and managing added tasks.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95</a:t>
            </a:fld>
            <a:endParaRPr lang="en-US" dirty="0"/>
          </a:p>
        </p:txBody>
      </p:sp>
    </p:spTree>
    <p:extLst>
      <p:ext uri="{BB962C8B-B14F-4D97-AF65-F5344CB8AC3E}">
        <p14:creationId xmlns:p14="http://schemas.microsoft.com/office/powerpoint/2010/main" val="35609321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CA75-71C1-63F6-159D-EB855176BB97}"/>
              </a:ext>
            </a:extLst>
          </p:cNvPr>
          <p:cNvSpPr>
            <a:spLocks noGrp="1"/>
          </p:cNvSpPr>
          <p:nvPr>
            <p:ph type="title"/>
          </p:nvPr>
        </p:nvSpPr>
        <p:spPr/>
        <p:txBody>
          <a:bodyPr/>
          <a:lstStyle/>
          <a:p>
            <a:r>
              <a:rPr lang="en-US" dirty="0"/>
              <a:t>What is the Role of a DevOps Project Manager?</a:t>
            </a:r>
          </a:p>
        </p:txBody>
      </p:sp>
      <p:sp>
        <p:nvSpPr>
          <p:cNvPr id="3" name="Content Placeholder 2">
            <a:extLst>
              <a:ext uri="{FF2B5EF4-FFF2-40B4-BE49-F238E27FC236}">
                <a16:creationId xmlns:a16="http://schemas.microsoft.com/office/drawing/2014/main" id="{3CF6CC11-9CC7-31FD-A156-D608E50D21C6}"/>
              </a:ext>
            </a:extLst>
          </p:cNvPr>
          <p:cNvSpPr>
            <a:spLocks noGrp="1"/>
          </p:cNvSpPr>
          <p:nvPr>
            <p:ph idx="1"/>
          </p:nvPr>
        </p:nvSpPr>
        <p:spPr/>
        <p:txBody>
          <a:bodyPr>
            <a:normAutofit/>
          </a:bodyPr>
          <a:lstStyle/>
          <a:p>
            <a:r>
              <a:rPr lang="en-US" dirty="0"/>
              <a:t>Effectively embrace change</a:t>
            </a:r>
          </a:p>
          <a:p>
            <a:pPr lvl="1"/>
            <a:r>
              <a:rPr lang="en-US" dirty="0"/>
              <a:t>The agile project management methodology clarifies that embracing change rather than sticking to the plan is crucial. </a:t>
            </a:r>
          </a:p>
          <a:p>
            <a:pPr lvl="1"/>
            <a:r>
              <a:rPr lang="en-US" dirty="0"/>
              <a:t>It takes a lot of communication and teamwork to manage change and release features incrementally. Communication is a project manager’s primary skill. Enterprises ought to make use of this potential.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96</a:t>
            </a:fld>
            <a:endParaRPr lang="en-US" dirty="0"/>
          </a:p>
        </p:txBody>
      </p:sp>
    </p:spTree>
    <p:extLst>
      <p:ext uri="{BB962C8B-B14F-4D97-AF65-F5344CB8AC3E}">
        <p14:creationId xmlns:p14="http://schemas.microsoft.com/office/powerpoint/2010/main" val="354288874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CA75-71C1-63F6-159D-EB855176BB97}"/>
              </a:ext>
            </a:extLst>
          </p:cNvPr>
          <p:cNvSpPr>
            <a:spLocks noGrp="1"/>
          </p:cNvSpPr>
          <p:nvPr>
            <p:ph type="title"/>
          </p:nvPr>
        </p:nvSpPr>
        <p:spPr/>
        <p:txBody>
          <a:bodyPr/>
          <a:lstStyle/>
          <a:p>
            <a:r>
              <a:rPr lang="en-US" dirty="0"/>
              <a:t>What is the Role of a DevOps Project Manager?</a:t>
            </a:r>
          </a:p>
        </p:txBody>
      </p:sp>
      <p:sp>
        <p:nvSpPr>
          <p:cNvPr id="3" name="Content Placeholder 2">
            <a:extLst>
              <a:ext uri="{FF2B5EF4-FFF2-40B4-BE49-F238E27FC236}">
                <a16:creationId xmlns:a16="http://schemas.microsoft.com/office/drawing/2014/main" id="{3CF6CC11-9CC7-31FD-A156-D608E50D21C6}"/>
              </a:ext>
            </a:extLst>
          </p:cNvPr>
          <p:cNvSpPr>
            <a:spLocks noGrp="1"/>
          </p:cNvSpPr>
          <p:nvPr>
            <p:ph idx="1"/>
          </p:nvPr>
        </p:nvSpPr>
        <p:spPr/>
        <p:txBody>
          <a:bodyPr>
            <a:normAutofit/>
          </a:bodyPr>
          <a:lstStyle/>
          <a:p>
            <a:r>
              <a:rPr lang="en-US" dirty="0"/>
              <a:t>Effectively embrace change</a:t>
            </a:r>
          </a:p>
          <a:p>
            <a:pPr lvl="1"/>
            <a:r>
              <a:rPr lang="en-US" dirty="0"/>
              <a:t>For example, DevOps project managers need to embrace a few changes for their professional growth, such as starting to work on small projects:</a:t>
            </a:r>
          </a:p>
          <a:p>
            <a:pPr lvl="2"/>
            <a:r>
              <a:rPr lang="en-US" dirty="0"/>
              <a:t>using the MVP approach, </a:t>
            </a:r>
          </a:p>
          <a:p>
            <a:pPr lvl="2"/>
            <a:r>
              <a:rPr lang="en-US" dirty="0"/>
              <a:t>using the right agile planning tools, </a:t>
            </a:r>
          </a:p>
          <a:p>
            <a:pPr lvl="2"/>
            <a:r>
              <a:rPr lang="en-US" dirty="0"/>
              <a:t>eliminating silos, </a:t>
            </a:r>
          </a:p>
          <a:p>
            <a:pPr lvl="2"/>
            <a:r>
              <a:rPr lang="en-US" dirty="0"/>
              <a:t>reducing project handoffs, </a:t>
            </a:r>
          </a:p>
          <a:p>
            <a:pPr lvl="2"/>
            <a:r>
              <a:rPr lang="en-US" dirty="0"/>
              <a:t>creating real-time project visibility, </a:t>
            </a:r>
          </a:p>
          <a:p>
            <a:pPr lvl="2"/>
            <a:r>
              <a:rPr lang="en-US" dirty="0"/>
              <a:t>reducing project overhead, and</a:t>
            </a:r>
          </a:p>
          <a:p>
            <a:pPr lvl="2"/>
            <a:r>
              <a:rPr lang="en-US" dirty="0"/>
              <a:t> managing change collaboratively.</a:t>
            </a:r>
          </a:p>
        </p:txBody>
      </p:sp>
      <p:pic>
        <p:nvPicPr>
          <p:cNvPr id="2050" name="Picture 2" descr="ClickUp views">
            <a:extLst>
              <a:ext uri="{FF2B5EF4-FFF2-40B4-BE49-F238E27FC236}">
                <a16:creationId xmlns:a16="http://schemas.microsoft.com/office/drawing/2014/main" id="{C445C4D1-5863-A454-D1CA-7B04A1134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974" y="2676106"/>
            <a:ext cx="5592762" cy="347686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8DACC02-A2BD-4578-8E03-6D891060A695}" type="slidenum">
              <a:rPr lang="en-US" smtClean="0"/>
              <a:pPr/>
              <a:t>97</a:t>
            </a:fld>
            <a:endParaRPr lang="en-US" dirty="0"/>
          </a:p>
        </p:txBody>
      </p:sp>
    </p:spTree>
    <p:extLst>
      <p:ext uri="{BB962C8B-B14F-4D97-AF65-F5344CB8AC3E}">
        <p14:creationId xmlns:p14="http://schemas.microsoft.com/office/powerpoint/2010/main" val="11663463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CA75-71C1-63F6-159D-EB855176BB97}"/>
              </a:ext>
            </a:extLst>
          </p:cNvPr>
          <p:cNvSpPr>
            <a:spLocks noGrp="1"/>
          </p:cNvSpPr>
          <p:nvPr>
            <p:ph type="title"/>
          </p:nvPr>
        </p:nvSpPr>
        <p:spPr/>
        <p:txBody>
          <a:bodyPr>
            <a:normAutofit fontScale="90000"/>
          </a:bodyPr>
          <a:lstStyle/>
          <a:p>
            <a:r>
              <a:rPr lang="en-US" dirty="0"/>
              <a:t>5 Best Practices for DevOps Project Management</a:t>
            </a:r>
          </a:p>
        </p:txBody>
      </p:sp>
      <p:sp>
        <p:nvSpPr>
          <p:cNvPr id="3" name="Content Placeholder 2">
            <a:extLst>
              <a:ext uri="{FF2B5EF4-FFF2-40B4-BE49-F238E27FC236}">
                <a16:creationId xmlns:a16="http://schemas.microsoft.com/office/drawing/2014/main" id="{3CF6CC11-9CC7-31FD-A156-D608E50D21C6}"/>
              </a:ext>
            </a:extLst>
          </p:cNvPr>
          <p:cNvSpPr>
            <a:spLocks noGrp="1"/>
          </p:cNvSpPr>
          <p:nvPr>
            <p:ph idx="1"/>
          </p:nvPr>
        </p:nvSpPr>
        <p:spPr/>
        <p:txBody>
          <a:bodyPr>
            <a:normAutofit/>
          </a:bodyPr>
          <a:lstStyle/>
          <a:p>
            <a:r>
              <a:rPr lang="en-US" dirty="0"/>
              <a:t>Effectively embrace change</a:t>
            </a:r>
          </a:p>
          <a:p>
            <a:pPr lvl="1"/>
            <a:r>
              <a:rPr lang="en-US" dirty="0"/>
              <a:t>The agile project management methodology clarifies that embracing change rather than sticking to the plan is crucial. </a:t>
            </a:r>
          </a:p>
          <a:p>
            <a:pPr lvl="1"/>
            <a:r>
              <a:rPr lang="en-US" dirty="0"/>
              <a:t>It takes a lot of communication and teamwork to manage change and release features incrementally. Communication is a project manager’s primary skill. Enterprises ought to make use of this potential.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98</a:t>
            </a:fld>
            <a:endParaRPr lang="en-US" dirty="0"/>
          </a:p>
        </p:txBody>
      </p:sp>
    </p:spTree>
    <p:extLst>
      <p:ext uri="{BB962C8B-B14F-4D97-AF65-F5344CB8AC3E}">
        <p14:creationId xmlns:p14="http://schemas.microsoft.com/office/powerpoint/2010/main" val="29279414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1271</TotalTime>
  <Words>6592</Words>
  <Application>Microsoft Office PowerPoint</Application>
  <PresentationFormat>Widescreen</PresentationFormat>
  <Paragraphs>788</Paragraphs>
  <Slides>98</Slides>
  <Notes>16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98</vt:i4>
      </vt:variant>
    </vt:vector>
  </HeadingPairs>
  <TitlesOfParts>
    <vt:vector size="111" baseType="lpstr">
      <vt:lpstr>MS PGothic</vt:lpstr>
      <vt:lpstr>MS PGothic</vt:lpstr>
      <vt:lpstr>游ゴシック</vt:lpstr>
      <vt:lpstr>游ゴシック Light</vt:lpstr>
      <vt:lpstr>Arial</vt:lpstr>
      <vt:lpstr>Calibri</vt:lpstr>
      <vt:lpstr>Calibri Light</vt:lpstr>
      <vt:lpstr>Candara</vt:lpstr>
      <vt:lpstr>標楷體</vt:lpstr>
      <vt:lpstr>新細明體</vt:lpstr>
      <vt:lpstr>Times New Roman</vt:lpstr>
      <vt:lpstr>Wingdings</vt:lpstr>
      <vt:lpstr>Office Theme</vt:lpstr>
      <vt:lpstr>Development Approach</vt:lpstr>
      <vt:lpstr>Outline</vt:lpstr>
      <vt:lpstr>Methodology Concepts</vt:lpstr>
      <vt:lpstr>Project Life Cycle</vt:lpstr>
      <vt:lpstr>Methodology Concepts</vt:lpstr>
      <vt:lpstr>What a Methodology Addresses?</vt:lpstr>
      <vt:lpstr>Evaluating a Methodology</vt:lpstr>
      <vt:lpstr>Elements of a Methodology</vt:lpstr>
      <vt:lpstr>Cockburn Methodology Structure</vt:lpstr>
      <vt:lpstr>Elements of a Methodology</vt:lpstr>
      <vt:lpstr>Elements of a Methodology</vt:lpstr>
      <vt:lpstr>Elements of a Methodology</vt:lpstr>
      <vt:lpstr>Elements of a Methodology</vt:lpstr>
      <vt:lpstr>IT project life cycles</vt:lpstr>
      <vt:lpstr>Software Development Process</vt:lpstr>
      <vt:lpstr>Software Development Process</vt:lpstr>
      <vt:lpstr>Plan-driven Methodology</vt:lpstr>
      <vt:lpstr>Plan-driven Characteristics</vt:lpstr>
      <vt:lpstr>Sequential (‘waterfall’) methodology</vt:lpstr>
      <vt:lpstr>Waterfall SDLC</vt:lpstr>
      <vt:lpstr>Waterfall SDLC</vt:lpstr>
      <vt:lpstr>Waterfall system development model</vt:lpstr>
      <vt:lpstr>Waterfall system development model</vt:lpstr>
      <vt:lpstr>Evolutionary methodologies </vt:lpstr>
      <vt:lpstr>Iterative system development model</vt:lpstr>
      <vt:lpstr>5,000 foot view of Iterative SDLC</vt:lpstr>
      <vt:lpstr>Inception phase</vt:lpstr>
      <vt:lpstr>Elaboration phase</vt:lpstr>
      <vt:lpstr>Construction phase</vt:lpstr>
      <vt:lpstr>Transition phase</vt:lpstr>
      <vt:lpstr>Comparative expenditure profiles</vt:lpstr>
      <vt:lpstr>Suitable Projects And Management Approaches </vt:lpstr>
      <vt:lpstr>Agile Project Management</vt:lpstr>
      <vt:lpstr>Agile software engineering</vt:lpstr>
      <vt:lpstr>PowerPoint Presentation</vt:lpstr>
      <vt:lpstr>PowerPoint Presentation</vt:lpstr>
      <vt:lpstr>Agile is a mindset defined by 4 values, guided by 12 principles, and manifested through many different practices.   Agile practitioners select practices based on their needs.</vt:lpstr>
      <vt:lpstr>The Four Values of the Agile Manifesto  (Manifesto for Agile Software Development, 2001)</vt:lpstr>
      <vt:lpstr>The Twelve Principles Behind the Agile Manifesto</vt:lpstr>
      <vt:lpstr>PowerPoint Presentation</vt:lpstr>
      <vt:lpstr>Agile Development Principles</vt:lpstr>
      <vt:lpstr>Agile Development Principles</vt:lpstr>
      <vt:lpstr>Agile software engineering</vt:lpstr>
      <vt:lpstr>Agile methods</vt:lpstr>
      <vt:lpstr>Incremental development</vt:lpstr>
      <vt:lpstr>Incremental development</vt:lpstr>
      <vt:lpstr>Incremental development activities</vt:lpstr>
      <vt:lpstr>Extreme programming</vt:lpstr>
      <vt:lpstr>Extreme Programming Practices</vt:lpstr>
      <vt:lpstr>Widely adopted XP practices</vt:lpstr>
      <vt:lpstr>Widely adopted XP practices</vt:lpstr>
      <vt:lpstr>Widely adopted XP practices</vt:lpstr>
      <vt:lpstr>Widely adopted XP practices</vt:lpstr>
      <vt:lpstr>Widely adopted XP practices</vt:lpstr>
      <vt:lpstr>Widely adopted XP practices</vt:lpstr>
      <vt:lpstr>Scrum</vt:lpstr>
      <vt:lpstr>Scrum Terminology</vt:lpstr>
      <vt:lpstr>Scrum Terminology</vt:lpstr>
      <vt:lpstr>Scrum Terminology</vt:lpstr>
      <vt:lpstr>Key roles in Scrum</vt:lpstr>
      <vt:lpstr>Scrum and sprints</vt:lpstr>
      <vt:lpstr>Scrum cycles</vt:lpstr>
      <vt:lpstr>Key Scrum practices</vt:lpstr>
      <vt:lpstr>Product backlogs</vt:lpstr>
      <vt:lpstr>Examples of Product Backlog Items (PBIs)</vt:lpstr>
      <vt:lpstr>Product backlog item states</vt:lpstr>
      <vt:lpstr>Product backlog activities</vt:lpstr>
      <vt:lpstr>Sprint activities</vt:lpstr>
      <vt:lpstr>Managing External Interactions</vt:lpstr>
      <vt:lpstr>Project Management Responsibilities</vt:lpstr>
      <vt:lpstr>Summary</vt:lpstr>
      <vt:lpstr>Summary</vt:lpstr>
      <vt:lpstr>Summary</vt:lpstr>
      <vt:lpstr>PowerPoint Presentation</vt:lpstr>
      <vt:lpstr>DevOps</vt:lpstr>
      <vt:lpstr>DevOps</vt:lpstr>
      <vt:lpstr>DevOps</vt:lpstr>
      <vt:lpstr>DevOps</vt:lpstr>
      <vt:lpstr>DevOps</vt:lpstr>
      <vt:lpstr>DevOps</vt:lpstr>
      <vt:lpstr>DevOps vs. Project Management</vt:lpstr>
      <vt:lpstr>What is DevOps project management?</vt:lpstr>
      <vt:lpstr>DevOps Project Management Best Practices</vt:lpstr>
      <vt:lpstr>DevOps Project Management Best Practices</vt:lpstr>
      <vt:lpstr>DevOps Project Management Best Practices</vt:lpstr>
      <vt:lpstr>DevOps Project Management Best Practices</vt:lpstr>
      <vt:lpstr>DevOps Project Management Best Practices</vt:lpstr>
      <vt:lpstr>DevOps Project Management Best Practices</vt:lpstr>
      <vt:lpstr>DevOps Project Management Best Practices</vt:lpstr>
      <vt:lpstr>DevOps project management leads to  better outcomes.</vt:lpstr>
      <vt:lpstr>What is the Role of a DevOps Project Manager?</vt:lpstr>
      <vt:lpstr>What is the Role of a DevOps Project Manager?</vt:lpstr>
      <vt:lpstr>What is the Role of a DevOps Project Manager?</vt:lpstr>
      <vt:lpstr>What is the Role of a DevOps Project Manager?</vt:lpstr>
      <vt:lpstr>What is the Role of a DevOps Project Manager?</vt:lpstr>
      <vt:lpstr>What is the Role of a DevOps Project Manager?</vt:lpstr>
      <vt:lpstr>What is the Role of a DevOps Project Manager?</vt:lpstr>
      <vt:lpstr>5 Best Practices for DevOps Project Management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Mamdouh Alenezi</dc:creator>
  <cp:lastModifiedBy>Dr. Mamdouh Alenezi</cp:lastModifiedBy>
  <cp:revision>211</cp:revision>
  <cp:lastPrinted>2021-10-18T07:27:50Z</cp:lastPrinted>
  <dcterms:created xsi:type="dcterms:W3CDTF">2021-10-12T10:09:12Z</dcterms:created>
  <dcterms:modified xsi:type="dcterms:W3CDTF">2022-12-01T05:28:35Z</dcterms:modified>
</cp:coreProperties>
</file>